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s/slide2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Masters/slideMaster5.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1.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52.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slideLayouts/slideLayout54.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notesSlides/notesSlide2.xml" ContentType="application/vnd.openxmlformats-officedocument.presentationml.notesSlide+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63.xml" ContentType="application/vnd.openxmlformats-officedocument.presentationml.slideLayout+xml"/>
  <Override PartName="/ppt/slideLayouts/slideLayout59.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notesSlides/notesSlide1.xml" ContentType="application/vnd.openxmlformats-officedocument.presentationml.notesSlide+xml"/>
  <Override PartName="/ppt/theme/theme7.xml" ContentType="application/vnd.openxmlformats-officedocument.theme+xml"/>
  <Override PartName="/ppt/theme/theme4.xml" ContentType="application/vnd.openxmlformats-officedocument.theme+xml"/>
  <Override PartName="/ppt/theme/theme8.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84" r:id="rId3"/>
    <p:sldMasterId id="2147483694" r:id="rId4"/>
    <p:sldMasterId id="2147483704" r:id="rId5"/>
    <p:sldMasterId id="2147483724" r:id="rId6"/>
    <p:sldMasterId id="2147483726" r:id="rId7"/>
    <p:sldMasterId id="2147483736" r:id="rId8"/>
    <p:sldMasterId id="2147483746" r:id="rId9"/>
  </p:sldMasterIdLst>
  <p:notesMasterIdLst>
    <p:notesMasterId r:id="rId34"/>
  </p:notesMasterIdLst>
  <p:sldIdLst>
    <p:sldId id="309" r:id="rId10"/>
    <p:sldId id="300" r:id="rId11"/>
    <p:sldId id="314" r:id="rId12"/>
    <p:sldId id="313" r:id="rId13"/>
    <p:sldId id="329" r:id="rId14"/>
    <p:sldId id="328" r:id="rId15"/>
    <p:sldId id="325" r:id="rId16"/>
    <p:sldId id="331" r:id="rId17"/>
    <p:sldId id="327" r:id="rId18"/>
    <p:sldId id="332" r:id="rId19"/>
    <p:sldId id="326" r:id="rId20"/>
    <p:sldId id="298" r:id="rId21"/>
    <p:sldId id="315" r:id="rId22"/>
    <p:sldId id="297" r:id="rId23"/>
    <p:sldId id="319" r:id="rId24"/>
    <p:sldId id="330" r:id="rId25"/>
    <p:sldId id="318" r:id="rId26"/>
    <p:sldId id="320" r:id="rId27"/>
    <p:sldId id="321" r:id="rId28"/>
    <p:sldId id="322" r:id="rId29"/>
    <p:sldId id="323" r:id="rId30"/>
    <p:sldId id="317" r:id="rId31"/>
    <p:sldId id="324" r:id="rId32"/>
    <p:sldId id="311"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852560-B415-4883-BEAB-9FCA0123C234}">
          <p14:sldIdLst>
            <p14:sldId id="309"/>
            <p14:sldId id="300"/>
            <p14:sldId id="314"/>
            <p14:sldId id="313"/>
            <p14:sldId id="329"/>
            <p14:sldId id="328"/>
            <p14:sldId id="325"/>
            <p14:sldId id="331"/>
            <p14:sldId id="327"/>
            <p14:sldId id="332"/>
            <p14:sldId id="326"/>
            <p14:sldId id="298"/>
            <p14:sldId id="315"/>
            <p14:sldId id="297"/>
            <p14:sldId id="319"/>
            <p14:sldId id="330"/>
            <p14:sldId id="318"/>
            <p14:sldId id="320"/>
            <p14:sldId id="321"/>
            <p14:sldId id="322"/>
            <p14:sldId id="323"/>
            <p14:sldId id="317"/>
            <p14:sldId id="324"/>
            <p14:sldId id="3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6058" autoAdjust="0"/>
  </p:normalViewPr>
  <p:slideViewPr>
    <p:cSldViewPr snapToGrid="0">
      <p:cViewPr varScale="1">
        <p:scale>
          <a:sx n="48" d="100"/>
          <a:sy n="48" d="100"/>
        </p:scale>
        <p:origin x="1836"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90" d="100"/>
          <a:sy n="90" d="100"/>
        </p:scale>
        <p:origin x="-2034" y="9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ustomXml" Target="../customXml/item1.xml"/><Relationship Id="rId21" Type="http://schemas.openxmlformats.org/officeDocument/2006/relationships/slide" Target="slides/slide12.xml"/><Relationship Id="rId34" Type="http://schemas.openxmlformats.org/officeDocument/2006/relationships/notesMaster" Target="notesMasters/notesMaster1.xml"/><Relationship Id="rId42" Type="http://schemas.openxmlformats.org/officeDocument/2006/relationships/customXml" Target="../customXml/item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43" Type="http://schemas.openxmlformats.org/officeDocument/2006/relationships/customXml" Target="../customXml/item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C2432B25-24F8-4382-AA59-FB0CA6C36780}" type="datetimeFigureOut">
              <a:rPr lang="en-US" smtClean="0"/>
              <a:t>9/16/2021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D8522B98-1B59-4B08-A238-E74D6E903892}" type="slidenum">
              <a:rPr lang="en-US" smtClean="0"/>
              <a:t>‹#›</a:t>
            </a:fld>
            <a:endParaRPr lang="en-US" dirty="0"/>
          </a:p>
        </p:txBody>
      </p:sp>
    </p:spTree>
    <p:extLst>
      <p:ext uri="{BB962C8B-B14F-4D97-AF65-F5344CB8AC3E}">
        <p14:creationId xmlns:p14="http://schemas.microsoft.com/office/powerpoint/2010/main" val="351792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a:t>
            </a:r>
          </a:p>
          <a:p>
            <a:endParaRPr lang="en-US" sz="1300" dirty="0"/>
          </a:p>
          <a:p>
            <a:r>
              <a:rPr lang="en-US" sz="1300" dirty="0"/>
              <a:t>As a reminder, DARS wants to make sure that everyone understands that Nutrition Education and Nutrition Counseling are required services for the FY22 Area Plan Year and must be included in the budget.</a:t>
            </a:r>
          </a:p>
          <a:p>
            <a:endParaRPr lang="en-US" sz="1300" dirty="0"/>
          </a:p>
          <a:p>
            <a:r>
              <a:rPr lang="en-US" sz="1300" dirty="0"/>
              <a:t>Also, we want to remind everyone to please ensure that there is funding in the budget for any OAA services that are being provided.  </a:t>
            </a:r>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2162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a:t>
            </a:r>
          </a:p>
          <a:p>
            <a:endParaRPr lang="en-US" sz="1300" dirty="0"/>
          </a:p>
          <a:p>
            <a:r>
              <a:rPr lang="en-US" sz="1300" dirty="0"/>
              <a:t>Hope to have contracts issued early October 2021.</a:t>
            </a:r>
          </a:p>
          <a:p>
            <a:endParaRPr lang="en-US" sz="1300" dirty="0"/>
          </a:p>
          <a:p>
            <a:endParaRPr lang="en-US" sz="1300" dirty="0"/>
          </a:p>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62261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97385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a:p>
            <a:r>
              <a:rPr lang="en-US" sz="1300" dirty="0"/>
              <a:t>The American Rescue Plan funds </a:t>
            </a:r>
            <a:r>
              <a:rPr lang="en-US" sz="1300" dirty="0"/>
              <a:t>have been issued under a separate grant award number; therefore, funds must be accounted for separately from the regular issuance of Title III Older Americans Act funding.  </a:t>
            </a:r>
          </a:p>
          <a:p>
            <a:endParaRPr lang="en-US" sz="1300" dirty="0"/>
          </a:p>
          <a:p>
            <a:r>
              <a:rPr lang="en-US" sz="1300" dirty="0"/>
              <a:t>An American Rescue Plan worksheet </a:t>
            </a:r>
            <a:r>
              <a:rPr lang="en-US" sz="1300" dirty="0"/>
              <a:t>has been added to the AMR-OC form for you to request payment and track your expenditures, number of units and persons served.  You will need to enter the amounts that your agency has been </a:t>
            </a:r>
            <a:r>
              <a:rPr lang="en-US" sz="1300" dirty="0"/>
              <a:t>allocated under </a:t>
            </a:r>
            <a:r>
              <a:rPr lang="en-US" sz="1300" dirty="0"/>
              <a:t>the Approved Budget </a:t>
            </a:r>
            <a:r>
              <a:rPr lang="en-US" sz="1300" dirty="0"/>
              <a:t>column </a:t>
            </a:r>
            <a:r>
              <a:rPr lang="en-US" sz="1300" dirty="0"/>
              <a:t>and then update your YTD expenditures each month under the services that were used with the number of units and clients served. </a:t>
            </a:r>
            <a:endParaRPr lang="en-US" sz="1300" dirty="0"/>
          </a:p>
          <a:p>
            <a:endParaRPr lang="en-US" sz="1300" dirty="0"/>
          </a:p>
          <a:p>
            <a:r>
              <a:rPr lang="en-US" sz="1300" dirty="0"/>
              <a:t>You will notice that Title VII-Ombudsman funding can only be used for the Ombudsman Program.  The MDD flexibility is limited to the Title III funding.</a:t>
            </a:r>
          </a:p>
          <a:p>
            <a:endParaRPr lang="en-US" sz="1300" dirty="0"/>
          </a:p>
          <a:p>
            <a:r>
              <a:rPr lang="en-US" sz="1300" dirty="0"/>
              <a:t>Prep and Admin is allowed and is calculated at 10% of the grant with a 25% state match required.</a:t>
            </a:r>
          </a:p>
          <a:p>
            <a:endParaRPr lang="en-US" sz="1300" dirty="0"/>
          </a:p>
          <a:p>
            <a:endParaRPr lang="en-US" sz="1300" dirty="0"/>
          </a:p>
          <a:p>
            <a:endParaRPr lang="en-US" sz="1300" dirty="0"/>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12790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pPr defTabSz="881390">
              <a:defRPr/>
            </a:pPr>
            <a:r>
              <a:rPr lang="en-US" sz="1300" dirty="0">
                <a:solidFill>
                  <a:schemeClr val="accent1">
                    <a:lumMod val="50000"/>
                  </a:schemeClr>
                </a:solidFill>
              </a:rPr>
              <a:t>Businesses, non-profit organizations, and research entities have long used incentives to raise awareness and encourage participation in their programs and services. Incentives such as gift cards, vouchers, giveaways, or prize items can motivate an individual to take action when they may not have otherwise. Within the aging network, incentives can be a useful tool. When used thoughtfully, they can increase the success of many programs. </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960696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774778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a:p>
            <a:pPr>
              <a:spcAft>
                <a:spcPts val="964"/>
              </a:spcAft>
            </a:pPr>
            <a:r>
              <a:rPr lang="en-US" sz="1300" dirty="0"/>
              <a:t>ACL recommends that AAAs consider the following seven elements in designing an incentive program: </a:t>
            </a:r>
          </a:p>
          <a:p>
            <a:pPr>
              <a:spcAft>
                <a:spcPts val="964"/>
              </a:spcAft>
            </a:pPr>
            <a:endParaRPr lang="en-US" sz="1300" dirty="0"/>
          </a:p>
          <a:p>
            <a:pPr marL="440695" indent="-440695">
              <a:spcAft>
                <a:spcPts val="964"/>
              </a:spcAft>
              <a:buFont typeface="Arial" panose="020B0604020202020204" pitchFamily="34" charset="0"/>
              <a:buChar char="•"/>
            </a:pPr>
            <a:r>
              <a:rPr lang="en-US" sz="1300" dirty="0"/>
              <a:t>Proposed Incentive (i.e., what incentive will be provided?) </a:t>
            </a:r>
          </a:p>
          <a:p>
            <a:pPr>
              <a:spcAft>
                <a:spcPts val="964"/>
              </a:spcAft>
            </a:pPr>
            <a:endParaRPr lang="en-US" sz="1300" dirty="0"/>
          </a:p>
          <a:p>
            <a:pPr marL="440695" indent="-440695">
              <a:spcAft>
                <a:spcPts val="964"/>
              </a:spcAft>
              <a:buFont typeface="Arial" panose="020B0604020202020204" pitchFamily="34" charset="0"/>
              <a:buChar char="•"/>
            </a:pPr>
            <a:r>
              <a:rPr lang="en-US" sz="1300" dirty="0"/>
              <a:t>Justification (i.e., what is the purpose for the incentive and what is the specific reason for selecting this incentive? What evidence indicates that an incentive is needed, and what evidence suggests that the selected incentive will be effective at achieving the desired result?) </a:t>
            </a:r>
          </a:p>
          <a:p>
            <a:pPr marL="440695" indent="-440695">
              <a:spcAft>
                <a:spcPts val="964"/>
              </a:spcAft>
              <a:buFont typeface="Arial" panose="020B0604020202020204" pitchFamily="34" charset="0"/>
              <a:buChar char="•"/>
            </a:pPr>
            <a:endParaRPr lang="en-US" sz="1300" dirty="0"/>
          </a:p>
          <a:p>
            <a:pPr marL="440695" indent="-440695">
              <a:spcAft>
                <a:spcPts val="964"/>
              </a:spcAft>
              <a:buFont typeface="Arial" panose="020B0604020202020204" pitchFamily="34" charset="0"/>
              <a:buChar char="•"/>
            </a:pPr>
            <a:r>
              <a:rPr lang="en-US" sz="1300" dirty="0"/>
              <a:t>Anticipated gains (i.e., explain how providing such an incentive will defray societal costs or have a positive return on investment, for example by increasing overall participation. Additionally, describe potential unintended negative consequences and how those are outweighed by the benefits) </a:t>
            </a:r>
          </a:p>
          <a:p>
            <a:pPr marL="440695" indent="-440695">
              <a:spcAft>
                <a:spcPts val="964"/>
              </a:spcAft>
              <a:buFont typeface="Arial" panose="020B0604020202020204" pitchFamily="34" charset="0"/>
              <a:buChar char="•"/>
            </a:pPr>
            <a:endParaRPr lang="en-US" sz="1300" dirty="0"/>
          </a:p>
          <a:p>
            <a:pPr marL="440695" indent="-440695">
              <a:spcAft>
                <a:spcPts val="964"/>
              </a:spcAft>
              <a:buFont typeface="Arial" panose="020B0604020202020204" pitchFamily="34" charset="0"/>
              <a:buChar char="•"/>
            </a:pPr>
            <a:r>
              <a:rPr lang="en-US" sz="1300" dirty="0"/>
              <a:t>Defined amount (e.g., cost per person and total allocated funding for the recipient incentives) </a:t>
            </a:r>
          </a:p>
          <a:p>
            <a:pPr marL="440695" indent="-440695">
              <a:spcAft>
                <a:spcPts val="964"/>
              </a:spcAft>
              <a:buFont typeface="Arial" panose="020B0604020202020204" pitchFamily="34" charset="0"/>
              <a:buChar char="•"/>
            </a:pPr>
            <a:endParaRPr lang="en-US" sz="1300" dirty="0"/>
          </a:p>
          <a:p>
            <a:pPr marL="440695" indent="-440695">
              <a:spcAft>
                <a:spcPts val="964"/>
              </a:spcAft>
              <a:buFont typeface="Arial" panose="020B0604020202020204" pitchFamily="34" charset="0"/>
              <a:buChar char="•"/>
            </a:pPr>
            <a:r>
              <a:rPr lang="en-US" sz="1300" dirty="0"/>
              <a:t>Qualifications for issuance (i.e., what makes a person eligible for the incentive? Does it take into consideration issues related to equity in your community?) </a:t>
            </a:r>
          </a:p>
          <a:p>
            <a:pPr marL="440695" indent="-440695">
              <a:spcAft>
                <a:spcPts val="964"/>
              </a:spcAft>
              <a:buFont typeface="Arial" panose="020B0604020202020204" pitchFamily="34" charset="0"/>
              <a:buChar char="•"/>
            </a:pPr>
            <a:endParaRPr lang="en-US" sz="1300" dirty="0"/>
          </a:p>
          <a:p>
            <a:pPr marL="440695" indent="-440695">
              <a:spcAft>
                <a:spcPts val="964"/>
              </a:spcAft>
              <a:buFont typeface="Arial" panose="020B0604020202020204" pitchFamily="34" charset="0"/>
              <a:buChar char="•"/>
            </a:pPr>
            <a:r>
              <a:rPr lang="en-US" sz="1300" dirty="0"/>
              <a:t>Method of issuance and tracking [i.e., how will the incentive be delivered? Does the proposed plan and implementation align with any relevant policies and procedures governing your organization (e.g., procurement, ethics, etc.)? How will the budget and supply be tracked?] </a:t>
            </a:r>
          </a:p>
          <a:p>
            <a:pPr marL="440695" indent="-440695">
              <a:spcAft>
                <a:spcPts val="964"/>
              </a:spcAft>
              <a:buFont typeface="Arial" panose="020B0604020202020204" pitchFamily="34" charset="0"/>
              <a:buChar char="•"/>
            </a:pPr>
            <a:endParaRPr lang="en-US" sz="1300" dirty="0"/>
          </a:p>
          <a:p>
            <a:pPr marL="440695" indent="-440695">
              <a:spcAft>
                <a:spcPts val="964"/>
              </a:spcAft>
              <a:buFont typeface="Arial" panose="020B0604020202020204" pitchFamily="34" charset="0"/>
              <a:buChar char="•"/>
            </a:pPr>
            <a:r>
              <a:rPr lang="en-US" sz="1300" dirty="0"/>
              <a:t>Method of evaluation (i.e., how will the incentive plan be evaluated for effectiveness?)</a:t>
            </a:r>
            <a:endParaRPr lang="en-US" sz="1300" dirty="0">
              <a:solidFill>
                <a:schemeClr val="accent1">
                  <a:lumMod val="50000"/>
                </a:schemeClr>
              </a:solidFill>
            </a:endParaRPr>
          </a:p>
          <a:p>
            <a:pPr marL="275434" indent="-275434">
              <a:buFont typeface="Arial" panose="020B0604020202020204" pitchFamily="34" charset="0"/>
              <a:buChar char="•"/>
            </a:pPr>
            <a:endParaRPr lang="en-US" sz="1300" dirty="0"/>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782491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48563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a:t>
            </a:r>
          </a:p>
          <a:p>
            <a:endParaRPr lang="en-US" sz="1300" dirty="0"/>
          </a:p>
          <a:p>
            <a:endParaRPr lang="en-US" sz="1300" dirty="0"/>
          </a:p>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964072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898625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766151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  </a:t>
            </a:r>
          </a:p>
          <a:p>
            <a:endParaRPr lang="en-US" sz="1300" dirty="0"/>
          </a:p>
          <a:p>
            <a:r>
              <a:rPr lang="en-US" sz="1300" dirty="0"/>
              <a:t>This is a visual that shows the CARES Act ending expenditure balances from the Final 13 Month AMR-OC.  Notice how these balances are then entered as the starting expenditure balances on the October 2021 AMR-OC.</a:t>
            </a:r>
            <a:endParaRPr lang="en-US" sz="1300"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432905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106488"/>
            <a:ext cx="3981450" cy="2987675"/>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defTabSz="440695">
              <a:defRPr/>
            </a:pPr>
            <a:fld id="{323C9C88-F49F-4320-8DF8-56BB36469DAD}" type="slidenum">
              <a:rPr lang="en-US" sz="1200">
                <a:solidFill>
                  <a:prstClr val="black"/>
                </a:solidFill>
                <a:latin typeface="Calibri" panose="020F0502020204030204"/>
              </a:rPr>
              <a:pPr defTabSz="440695">
                <a:defRPr/>
              </a:pPr>
              <a:t>24</a:t>
            </a:fld>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320019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a:t>
            </a:r>
          </a:p>
          <a:p>
            <a:endParaRPr lang="en-US" sz="1300" dirty="0"/>
          </a:p>
          <a:p>
            <a:r>
              <a:rPr lang="en-US" sz="1300" dirty="0"/>
              <a:t>So what that actually means is that the Project Period End dates that would have ended on 9/30/2021 have now been extended until 9/30/2022.  </a:t>
            </a:r>
            <a:endParaRPr lang="en-US" sz="1300" dirty="0"/>
          </a:p>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7705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a:t>
            </a:r>
          </a:p>
          <a:p>
            <a:endParaRPr lang="en-US" sz="1300" dirty="0"/>
          </a:p>
          <a:p>
            <a:r>
              <a:rPr lang="en-US" sz="1300" dirty="0"/>
              <a:t>At the end of August, DARS was still showing funds remaining or expenditures needed in the following funding categories.  This is a reminder to encourage the use of funding in the following order:  </a:t>
            </a:r>
          </a:p>
          <a:p>
            <a:endParaRPr lang="en-US" sz="1300" dirty="0"/>
          </a:p>
          <a:p>
            <a:endParaRPr lang="en-US" sz="1300" dirty="0"/>
          </a:p>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3510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a:t>
            </a:r>
          </a:p>
          <a:p>
            <a:endParaRPr lang="en-US" sz="1300" dirty="0"/>
          </a:p>
          <a:p>
            <a:endParaRPr lang="en-US" sz="1300" dirty="0"/>
          </a:p>
          <a:p>
            <a:endParaRPr lang="en-US" sz="1300" dirty="0"/>
          </a:p>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4584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a:t>
            </a:r>
          </a:p>
          <a:p>
            <a:endParaRPr lang="en-US" sz="1300" dirty="0"/>
          </a:p>
          <a:p>
            <a:endParaRPr lang="en-US" sz="1300" dirty="0"/>
          </a:p>
          <a:p>
            <a:endParaRPr lang="en-US" sz="1300" dirty="0"/>
          </a:p>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9335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a:t>
            </a:r>
          </a:p>
          <a:p>
            <a:endParaRPr lang="en-US" sz="1300" dirty="0"/>
          </a:p>
          <a:p>
            <a:endParaRPr lang="en-US" sz="1300" dirty="0"/>
          </a:p>
          <a:p>
            <a:endParaRPr lang="en-US" sz="1300" dirty="0"/>
          </a:p>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046569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a:t>
            </a:r>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901232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t>Speaker Notes:</a:t>
            </a:r>
          </a:p>
          <a:p>
            <a:r>
              <a:rPr lang="en-US" sz="1300" dirty="0"/>
              <a:t>When coding units in PeerPlace, please remember that units and individuals served using Families First, CARES Act, Supplemental Nutrition or Vaccine Access must be entered and reported separately from other units entry.</a:t>
            </a:r>
          </a:p>
          <a:p>
            <a:endParaRPr lang="en-US" sz="1300" dirty="0"/>
          </a:p>
          <a:p>
            <a:r>
              <a:rPr lang="en-US" sz="1300" dirty="0"/>
              <a:t>Also service units and individuals served where the flexibility under the Major Disaster Declaration is utilized, must be “flagged” in order to see what portion of the grand total of service units was under the MDD flexibility.</a:t>
            </a:r>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0449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904FCF-AEC9-4E1F-B937-799E64312EAE}"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198249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904FCF-AEC9-4E1F-B937-799E64312EAE}"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251690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7"/>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7"/>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904FCF-AEC9-4E1F-B937-799E64312EAE}"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1634071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840187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8983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0924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982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405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5881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666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95276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904FCF-AEC9-4E1F-B937-799E64312EAE}"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2137929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187879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480896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049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94181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5837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868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43252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84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1221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6927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3"/>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90"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904FCF-AEC9-4E1F-B937-799E64312EAE}"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2792189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259645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0222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90619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8452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156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1078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806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946010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032816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40240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904FCF-AEC9-4E1F-B937-799E64312EAE}" type="datetimeFigureOut">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3065954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345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20698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6203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406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33510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3368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5027032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66662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550386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842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30"/>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904FCF-AEC9-4E1F-B937-799E64312EAE}" type="datetimeFigureOut">
              <a:rPr lang="en-US" smtClean="0"/>
              <a:t>9/16/2021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155557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123930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5417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47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50518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2064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1312608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6504802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243616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8371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375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904FCF-AEC9-4E1F-B937-799E64312EAE}" type="datetimeFigureOut">
              <a:rPr lang="en-US" smtClean="0"/>
              <a:t>9/16/2021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4128707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84585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71553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0525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5683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725188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86025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04FCF-AEC9-4E1F-B937-799E64312EAE}" type="datetimeFigureOut">
              <a:rPr lang="en-US" smtClean="0"/>
              <a:t>9/16/2021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114322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3" y="987430"/>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904FCF-AEC9-4E1F-B937-799E64312EAE}" type="datetimeFigureOut">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76554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3" y="987430"/>
            <a:ext cx="462915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904FCF-AEC9-4E1F-B937-799E64312EAE}" type="datetimeFigureOut">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256123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5.jpg"/><Relationship Id="rId5" Type="http://schemas.openxmlformats.org/officeDocument/2006/relationships/slideLayout" Target="../slideLayouts/slideLayout25.xml"/><Relationship Id="rId10" Type="http://schemas.openxmlformats.org/officeDocument/2006/relationships/theme" Target="../theme/theme4.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4.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6.jpg"/><Relationship Id="rId5" Type="http://schemas.openxmlformats.org/officeDocument/2006/relationships/slideLayout" Target="../slideLayouts/slideLayout34.xml"/><Relationship Id="rId10" Type="http://schemas.openxmlformats.org/officeDocument/2006/relationships/theme" Target="../theme/theme5.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4.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3.jpg"/><Relationship Id="rId5" Type="http://schemas.openxmlformats.org/officeDocument/2006/relationships/slideLayout" Target="../slideLayouts/slideLayout43.xml"/><Relationship Id="rId10" Type="http://schemas.openxmlformats.org/officeDocument/2006/relationships/theme" Target="../theme/theme7.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4.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5.jpg"/><Relationship Id="rId5" Type="http://schemas.openxmlformats.org/officeDocument/2006/relationships/slideLayout" Target="../slideLayouts/slideLayout52.xml"/><Relationship Id="rId10" Type="http://schemas.openxmlformats.org/officeDocument/2006/relationships/theme" Target="../theme/theme8.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4.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6.jpg"/><Relationship Id="rId5" Type="http://schemas.openxmlformats.org/officeDocument/2006/relationships/slideLayout" Target="../slideLayouts/slideLayout61.xml"/><Relationship Id="rId10" Type="http://schemas.openxmlformats.org/officeDocument/2006/relationships/theme" Target="../theme/theme9.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30"/>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1"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04FCF-AEC9-4E1F-B937-799E64312EAE}" type="datetimeFigureOut">
              <a:rPr lang="en-US" smtClean="0"/>
              <a:t>9/16/2021</a:t>
            </a:fld>
            <a:endParaRPr lang="en-US" dirty="0"/>
          </a:p>
        </p:txBody>
      </p:sp>
      <p:sp>
        <p:nvSpPr>
          <p:cNvPr id="5" name="Footer Placeholder 4"/>
          <p:cNvSpPr>
            <a:spLocks noGrp="1"/>
          </p:cNvSpPr>
          <p:nvPr>
            <p:ph type="ftr" sz="quarter" idx="3"/>
          </p:nvPr>
        </p:nvSpPr>
        <p:spPr>
          <a:xfrm>
            <a:off x="3028951"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1"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7E6EA-1DEA-40C4-ACBC-F06DD69B36B7}" type="slidenum">
              <a:rPr lang="en-US" smtClean="0"/>
              <a:t>‹#›</a:t>
            </a:fld>
            <a:endParaRPr lang="en-US" dirty="0"/>
          </a:p>
        </p:txBody>
      </p:sp>
    </p:spTree>
    <p:extLst>
      <p:ext uri="{BB962C8B-B14F-4D97-AF65-F5344CB8AC3E}">
        <p14:creationId xmlns:p14="http://schemas.microsoft.com/office/powerpoint/2010/main" val="2769982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2141" y="5870451"/>
            <a:ext cx="891263" cy="50291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962343"/>
            <a:ext cx="1069903" cy="668338"/>
          </a:xfrm>
          <a:prstGeom prst="rect">
            <a:avLst/>
          </a:prstGeom>
        </p:spPr>
      </p:pic>
    </p:spTree>
    <p:extLst>
      <p:ext uri="{BB962C8B-B14F-4D97-AF65-F5344CB8AC3E}">
        <p14:creationId xmlns:p14="http://schemas.microsoft.com/office/powerpoint/2010/main" val="2536354242"/>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40281865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102423708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4455312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2141" y="5870451"/>
            <a:ext cx="891263" cy="50291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962343"/>
            <a:ext cx="1069903" cy="668338"/>
          </a:xfrm>
          <a:prstGeom prst="rect">
            <a:avLst/>
          </a:prstGeom>
        </p:spPr>
      </p:pic>
    </p:spTree>
    <p:extLst>
      <p:ext uri="{BB962C8B-B14F-4D97-AF65-F5344CB8AC3E}">
        <p14:creationId xmlns:p14="http://schemas.microsoft.com/office/powerpoint/2010/main" val="1366224046"/>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310162648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243350937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242708165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a:t>
            </a:fld>
            <a:endParaRPr lang="en-US" dirty="0">
              <a:solidFill>
                <a:prstClr val="black">
                  <a:tint val="75000"/>
                </a:prstClr>
              </a:solidFill>
            </a:endParaRPr>
          </a:p>
        </p:txBody>
      </p:sp>
      <p:sp>
        <p:nvSpPr>
          <p:cNvPr id="5" name="Rectangle 4"/>
          <p:cNvSpPr/>
          <p:nvPr/>
        </p:nvSpPr>
        <p:spPr>
          <a:xfrm>
            <a:off x="5" y="6505732"/>
            <a:ext cx="9144001" cy="360502"/>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108488"/>
            <a:ext cx="9144000" cy="358339"/>
          </a:xfrm>
          <a:prstGeom prst="rect">
            <a:avLst/>
          </a:prstGeom>
        </p:spPr>
      </p:pic>
      <p:sp>
        <p:nvSpPr>
          <p:cNvPr id="4" name="TextBox 3"/>
          <p:cNvSpPr txBox="1"/>
          <p:nvPr/>
        </p:nvSpPr>
        <p:spPr>
          <a:xfrm>
            <a:off x="304491" y="1357846"/>
            <a:ext cx="8535020" cy="2000548"/>
          </a:xfrm>
          <a:prstGeom prst="rect">
            <a:avLst/>
          </a:prstGeom>
          <a:noFill/>
        </p:spPr>
        <p:txBody>
          <a:bodyPr wrap="square" rtlCol="0">
            <a:spAutoFit/>
          </a:bodyPr>
          <a:lstStyle/>
          <a:p>
            <a:pPr algn="ctr"/>
            <a:r>
              <a:rPr lang="en-US" sz="4400" b="1" dirty="0" smtClean="0">
                <a:solidFill>
                  <a:srgbClr val="002060"/>
                </a:solidFill>
              </a:rPr>
              <a:t>V4A CFO Training</a:t>
            </a:r>
          </a:p>
          <a:p>
            <a:pPr algn="ctr"/>
            <a:endParaRPr lang="en-US" sz="4000" b="1" dirty="0" smtClean="0">
              <a:solidFill>
                <a:srgbClr val="002060"/>
              </a:solidFill>
            </a:endParaRPr>
          </a:p>
          <a:p>
            <a:pPr algn="ctr"/>
            <a:r>
              <a:rPr lang="en-US" sz="4000" b="1" dirty="0">
                <a:solidFill>
                  <a:srgbClr val="002060"/>
                </a:solidFill>
              </a:rPr>
              <a:t>Lunch &amp; Learn with DARS</a:t>
            </a:r>
          </a:p>
        </p:txBody>
      </p:sp>
      <p:sp>
        <p:nvSpPr>
          <p:cNvPr id="2" name="TextBox 1"/>
          <p:cNvSpPr txBox="1"/>
          <p:nvPr/>
        </p:nvSpPr>
        <p:spPr>
          <a:xfrm>
            <a:off x="1549832" y="4197408"/>
            <a:ext cx="7289684" cy="1200329"/>
          </a:xfrm>
          <a:prstGeom prst="rect">
            <a:avLst/>
          </a:prstGeom>
          <a:noFill/>
        </p:spPr>
        <p:txBody>
          <a:bodyPr wrap="square" rtlCol="0">
            <a:spAutoFit/>
          </a:bodyPr>
          <a:lstStyle/>
          <a:p>
            <a:pPr algn="r"/>
            <a:r>
              <a:rPr lang="en-US" sz="3600" dirty="0" smtClean="0">
                <a:solidFill>
                  <a:srgbClr val="002060"/>
                </a:solidFill>
              </a:rPr>
              <a:t>DARS Division for Community Living September 16, 2021</a:t>
            </a:r>
          </a:p>
        </p:txBody>
      </p:sp>
    </p:spTree>
    <p:extLst>
      <p:ext uri="{BB962C8B-B14F-4D97-AF65-F5344CB8AC3E}">
        <p14:creationId xmlns:p14="http://schemas.microsoft.com/office/powerpoint/2010/main" val="2340804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10</a:t>
            </a:fld>
            <a:endParaRPr lang="en-US" dirty="0">
              <a:solidFill>
                <a:prstClr val="black">
                  <a:tint val="75000"/>
                </a:prstClr>
              </a:solidFill>
            </a:endParaRPr>
          </a:p>
        </p:txBody>
      </p:sp>
      <p:sp>
        <p:nvSpPr>
          <p:cNvPr id="5" name="Rectangle 4"/>
          <p:cNvSpPr/>
          <p:nvPr/>
        </p:nvSpPr>
        <p:spPr>
          <a:xfrm>
            <a:off x="5" y="6505731"/>
            <a:ext cx="9144001" cy="360502"/>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154976"/>
            <a:ext cx="9144000" cy="389738"/>
          </a:xfrm>
          <a:prstGeom prst="rect">
            <a:avLst/>
          </a:prstGeom>
        </p:spPr>
      </p:pic>
      <p:sp>
        <p:nvSpPr>
          <p:cNvPr id="2" name="Rectangle 1"/>
          <p:cNvSpPr/>
          <p:nvPr/>
        </p:nvSpPr>
        <p:spPr>
          <a:xfrm>
            <a:off x="444137" y="1339597"/>
            <a:ext cx="8556172" cy="4139595"/>
          </a:xfrm>
          <a:prstGeom prst="rect">
            <a:avLst/>
          </a:prstGeom>
        </p:spPr>
        <p:txBody>
          <a:bodyPr wrap="square">
            <a:spAutoFit/>
          </a:bodyPr>
          <a:lstStyle/>
          <a:p>
            <a:pPr lvl="0">
              <a:spcAft>
                <a:spcPts val="1800"/>
              </a:spcAft>
            </a:pPr>
            <a:r>
              <a:rPr lang="en-US" sz="2400" b="1" dirty="0">
                <a:solidFill>
                  <a:srgbClr val="002060"/>
                </a:solidFill>
              </a:rPr>
              <a:t>The following two services are required </a:t>
            </a:r>
            <a:r>
              <a:rPr lang="en-US" sz="2400" b="1" dirty="0" smtClean="0">
                <a:solidFill>
                  <a:srgbClr val="002060"/>
                </a:solidFill>
              </a:rPr>
              <a:t>for the FY22 Area Plan Year and </a:t>
            </a:r>
            <a:r>
              <a:rPr lang="en-US" sz="2400" b="1" dirty="0">
                <a:solidFill>
                  <a:srgbClr val="002060"/>
                </a:solidFill>
              </a:rPr>
              <a:t>must be included in the </a:t>
            </a:r>
            <a:r>
              <a:rPr lang="en-US" sz="2400" b="1" dirty="0" smtClean="0">
                <a:solidFill>
                  <a:srgbClr val="002060"/>
                </a:solidFill>
              </a:rPr>
              <a:t>FY22 budget</a:t>
            </a:r>
            <a:r>
              <a:rPr lang="en-US" sz="2400" b="1" dirty="0">
                <a:solidFill>
                  <a:srgbClr val="002060"/>
                </a:solidFill>
              </a:rPr>
              <a:t>.</a:t>
            </a:r>
          </a:p>
          <a:p>
            <a:pPr marL="342900" lvl="0" indent="-342900">
              <a:spcAft>
                <a:spcPts val="1800"/>
              </a:spcAft>
              <a:buFont typeface="Arial" panose="020B0604020202020204" pitchFamily="34" charset="0"/>
              <a:buChar char="•"/>
            </a:pPr>
            <a:r>
              <a:rPr lang="en-US" sz="2400" b="1" dirty="0">
                <a:solidFill>
                  <a:srgbClr val="002060"/>
                </a:solidFill>
              </a:rPr>
              <a:t>Nutrition Education </a:t>
            </a:r>
          </a:p>
          <a:p>
            <a:pPr marL="342900" lvl="0" indent="-342900">
              <a:spcAft>
                <a:spcPts val="1800"/>
              </a:spcAft>
              <a:buFont typeface="Arial" panose="020B0604020202020204" pitchFamily="34" charset="0"/>
              <a:buChar char="•"/>
            </a:pPr>
            <a:r>
              <a:rPr lang="en-US" sz="2400" b="1" dirty="0">
                <a:solidFill>
                  <a:srgbClr val="002060"/>
                </a:solidFill>
              </a:rPr>
              <a:t>Nutrition Counseling</a:t>
            </a:r>
          </a:p>
          <a:p>
            <a:pPr marL="342900" lvl="0" indent="-342900">
              <a:spcAft>
                <a:spcPts val="1800"/>
              </a:spcAft>
              <a:buFont typeface="Arial" panose="020B0604020202020204" pitchFamily="34" charset="0"/>
              <a:buChar char="•"/>
            </a:pPr>
            <a:endParaRPr lang="en-US" sz="2400" b="1" dirty="0">
              <a:solidFill>
                <a:srgbClr val="002060"/>
              </a:solidFill>
            </a:endParaRPr>
          </a:p>
          <a:p>
            <a:pPr lvl="0">
              <a:spcAft>
                <a:spcPts val="1800"/>
              </a:spcAft>
            </a:pPr>
            <a:r>
              <a:rPr lang="en-US" sz="2400" b="1" dirty="0">
                <a:solidFill>
                  <a:srgbClr val="002060"/>
                </a:solidFill>
              </a:rPr>
              <a:t>Also, please ensure that there is funding in the budget for any OAA services that are being provided.</a:t>
            </a:r>
          </a:p>
          <a:p>
            <a:pPr marL="342900" lvl="0" indent="-342900">
              <a:spcAft>
                <a:spcPts val="1800"/>
              </a:spcAft>
              <a:buFont typeface="Arial" panose="020B0604020202020204" pitchFamily="34" charset="0"/>
              <a:buChar char="•"/>
            </a:pPr>
            <a:endParaRPr lang="en-US" sz="2000" b="1" dirty="0">
              <a:solidFill>
                <a:srgbClr val="002060"/>
              </a:solidFill>
            </a:endParaRPr>
          </a:p>
        </p:txBody>
      </p:sp>
      <p:sp>
        <p:nvSpPr>
          <p:cNvPr id="8" name="Title 1"/>
          <p:cNvSpPr txBox="1">
            <a:spLocks/>
          </p:cNvSpPr>
          <p:nvPr/>
        </p:nvSpPr>
        <p:spPr>
          <a:xfrm>
            <a:off x="255055" y="305473"/>
            <a:ext cx="8633891" cy="608928"/>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3200" b="1" dirty="0" smtClean="0">
                <a:solidFill>
                  <a:srgbClr val="002060"/>
                </a:solidFill>
                <a:latin typeface="+mn-lt"/>
              </a:rPr>
              <a:t>Required Services</a:t>
            </a:r>
            <a:endParaRPr lang="en-US" sz="3200" b="1" dirty="0">
              <a:solidFill>
                <a:srgbClr val="002060"/>
              </a:solidFill>
              <a:latin typeface="+mn-lt"/>
            </a:endParaRPr>
          </a:p>
        </p:txBody>
      </p:sp>
    </p:spTree>
    <p:extLst>
      <p:ext uri="{BB962C8B-B14F-4D97-AF65-F5344CB8AC3E}">
        <p14:creationId xmlns:p14="http://schemas.microsoft.com/office/powerpoint/2010/main" val="676083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11</a:t>
            </a:fld>
            <a:endParaRPr lang="en-US" dirty="0">
              <a:solidFill>
                <a:prstClr val="black">
                  <a:tint val="75000"/>
                </a:prstClr>
              </a:solidFill>
            </a:endParaRPr>
          </a:p>
        </p:txBody>
      </p:sp>
      <p:sp>
        <p:nvSpPr>
          <p:cNvPr id="5" name="Rectangle 4"/>
          <p:cNvSpPr/>
          <p:nvPr/>
        </p:nvSpPr>
        <p:spPr>
          <a:xfrm>
            <a:off x="5" y="6505731"/>
            <a:ext cx="9144001" cy="360502"/>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154976"/>
            <a:ext cx="9144000" cy="389738"/>
          </a:xfrm>
          <a:prstGeom prst="rect">
            <a:avLst/>
          </a:prstGeom>
        </p:spPr>
      </p:pic>
      <p:sp>
        <p:nvSpPr>
          <p:cNvPr id="2" name="Rectangle 1"/>
          <p:cNvSpPr/>
          <p:nvPr/>
        </p:nvSpPr>
        <p:spPr>
          <a:xfrm>
            <a:off x="864156" y="1820741"/>
            <a:ext cx="7662944" cy="3416320"/>
          </a:xfrm>
          <a:prstGeom prst="rect">
            <a:avLst/>
          </a:prstGeom>
        </p:spPr>
        <p:txBody>
          <a:bodyPr wrap="square">
            <a:spAutoFit/>
          </a:bodyPr>
          <a:lstStyle/>
          <a:p>
            <a:r>
              <a:rPr lang="en-US" sz="2400" b="1" dirty="0">
                <a:solidFill>
                  <a:srgbClr val="002060"/>
                </a:solidFill>
              </a:rPr>
              <a:t>Awards</a:t>
            </a:r>
            <a:r>
              <a:rPr lang="en-US" sz="2400" dirty="0">
                <a:solidFill>
                  <a:schemeClr val="accent1">
                    <a:lumMod val="50000"/>
                  </a:schemeClr>
                </a:solidFill>
              </a:rPr>
              <a:t> </a:t>
            </a:r>
            <a:r>
              <a:rPr lang="en-US" sz="2400" b="1" dirty="0">
                <a:solidFill>
                  <a:srgbClr val="002060"/>
                </a:solidFill>
              </a:rPr>
              <a:t>Funds:</a:t>
            </a:r>
          </a:p>
          <a:p>
            <a:pPr marL="285750" indent="-285750">
              <a:buFontTx/>
              <a:buChar char="-"/>
            </a:pPr>
            <a:r>
              <a:rPr lang="en-US" sz="2400" b="1" dirty="0">
                <a:solidFill>
                  <a:srgbClr val="002060"/>
                </a:solidFill>
              </a:rPr>
              <a:t>Title III B, C1, C2, D, E</a:t>
            </a:r>
          </a:p>
          <a:p>
            <a:pPr marL="285750" indent="-285750">
              <a:buFontTx/>
              <a:buChar char="-"/>
            </a:pPr>
            <a:r>
              <a:rPr lang="en-US" sz="2400" b="1" dirty="0">
                <a:solidFill>
                  <a:srgbClr val="002060"/>
                </a:solidFill>
              </a:rPr>
              <a:t>Title VII Ombudsman</a:t>
            </a:r>
          </a:p>
          <a:p>
            <a:pPr marL="285750" indent="-285750">
              <a:buFontTx/>
              <a:buChar char="-"/>
            </a:pPr>
            <a:endParaRPr lang="en-US" sz="2400" b="1" dirty="0">
              <a:solidFill>
                <a:srgbClr val="002060"/>
              </a:solidFill>
            </a:endParaRPr>
          </a:p>
          <a:p>
            <a:r>
              <a:rPr lang="en-US" sz="2400" b="1" dirty="0">
                <a:solidFill>
                  <a:srgbClr val="002060"/>
                </a:solidFill>
              </a:rPr>
              <a:t>Project Period:</a:t>
            </a:r>
          </a:p>
          <a:p>
            <a:pPr marL="285750" indent="-285750">
              <a:buFontTx/>
              <a:buChar char="-"/>
            </a:pPr>
            <a:r>
              <a:rPr lang="en-US" sz="2400" b="1" dirty="0">
                <a:solidFill>
                  <a:srgbClr val="002060"/>
                </a:solidFill>
              </a:rPr>
              <a:t>October 1, 2021 thru September 30, 2024</a:t>
            </a:r>
          </a:p>
          <a:p>
            <a:pPr marL="285750" indent="-285750">
              <a:buFontTx/>
              <a:buChar char="-"/>
            </a:pPr>
            <a:endParaRPr lang="en-US" sz="2400" b="1" dirty="0">
              <a:solidFill>
                <a:srgbClr val="002060"/>
              </a:solidFill>
            </a:endParaRPr>
          </a:p>
          <a:p>
            <a:r>
              <a:rPr lang="en-US" sz="2400" b="1" dirty="0">
                <a:solidFill>
                  <a:srgbClr val="002060"/>
                </a:solidFill>
              </a:rPr>
              <a:t>Funds are to be used on any allowable OAA Activities</a:t>
            </a:r>
          </a:p>
          <a:p>
            <a:endParaRPr lang="en-US" sz="2400" dirty="0"/>
          </a:p>
        </p:txBody>
      </p:sp>
      <p:sp>
        <p:nvSpPr>
          <p:cNvPr id="8" name="Title 1"/>
          <p:cNvSpPr txBox="1">
            <a:spLocks/>
          </p:cNvSpPr>
          <p:nvPr/>
        </p:nvSpPr>
        <p:spPr>
          <a:xfrm>
            <a:off x="255055" y="305472"/>
            <a:ext cx="8633891" cy="1197960"/>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mn-lt"/>
              </a:rPr>
              <a:t>American Rescue Plan (ARP)</a:t>
            </a:r>
            <a:endParaRPr lang="en-US" sz="3600" b="1" dirty="0">
              <a:solidFill>
                <a:srgbClr val="002060"/>
              </a:solidFill>
              <a:latin typeface="+mn-lt"/>
            </a:endParaRPr>
          </a:p>
        </p:txBody>
      </p:sp>
    </p:spTree>
    <p:extLst>
      <p:ext uri="{BB962C8B-B14F-4D97-AF65-F5344CB8AC3E}">
        <p14:creationId xmlns:p14="http://schemas.microsoft.com/office/powerpoint/2010/main" val="531251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12</a:t>
            </a:fld>
            <a:endParaRPr lang="en-US" dirty="0">
              <a:solidFill>
                <a:prstClr val="black">
                  <a:tint val="75000"/>
                </a:prstClr>
              </a:solidFill>
            </a:endParaRPr>
          </a:p>
        </p:txBody>
      </p:sp>
      <p:sp>
        <p:nvSpPr>
          <p:cNvPr id="5" name="Rectangle 4"/>
          <p:cNvSpPr/>
          <p:nvPr/>
        </p:nvSpPr>
        <p:spPr>
          <a:xfrm>
            <a:off x="5" y="6516759"/>
            <a:ext cx="9144001" cy="349474"/>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0" y="-34026"/>
            <a:ext cx="9144000" cy="419719"/>
          </a:xfrm>
          <a:prstGeom prst="rect">
            <a:avLst/>
          </a:prstGeom>
        </p:spPr>
      </p:pic>
      <p:sp>
        <p:nvSpPr>
          <p:cNvPr id="8" name="Title 1"/>
          <p:cNvSpPr txBox="1">
            <a:spLocks/>
          </p:cNvSpPr>
          <p:nvPr/>
        </p:nvSpPr>
        <p:spPr>
          <a:xfrm>
            <a:off x="228404" y="211565"/>
            <a:ext cx="8653460" cy="126077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mn-lt"/>
              </a:rPr>
              <a:t>ARP - Fiscal Flexibilities</a:t>
            </a:r>
            <a:endParaRPr lang="en-US" sz="3600" b="1" dirty="0">
              <a:solidFill>
                <a:srgbClr val="002060"/>
              </a:solidFill>
              <a:latin typeface="+mn-lt"/>
            </a:endParaRPr>
          </a:p>
        </p:txBody>
      </p:sp>
      <p:sp>
        <p:nvSpPr>
          <p:cNvPr id="2" name="Rectangle 1"/>
          <p:cNvSpPr/>
          <p:nvPr/>
        </p:nvSpPr>
        <p:spPr>
          <a:xfrm>
            <a:off x="883403" y="1932446"/>
            <a:ext cx="7631948" cy="4124206"/>
          </a:xfrm>
          <a:prstGeom prst="rect">
            <a:avLst/>
          </a:prstGeom>
        </p:spPr>
        <p:txBody>
          <a:bodyPr wrap="square">
            <a:spAutoFit/>
          </a:bodyPr>
          <a:lstStyle/>
          <a:p>
            <a:r>
              <a:rPr lang="en-US" sz="2400" b="1" dirty="0">
                <a:solidFill>
                  <a:srgbClr val="002060"/>
                </a:solidFill>
              </a:rPr>
              <a:t>Presidentially</a:t>
            </a:r>
            <a:r>
              <a:rPr lang="en-US" sz="2400" dirty="0" smtClean="0">
                <a:solidFill>
                  <a:schemeClr val="accent1">
                    <a:lumMod val="50000"/>
                  </a:schemeClr>
                </a:solidFill>
              </a:rPr>
              <a:t> </a:t>
            </a:r>
            <a:r>
              <a:rPr lang="en-US" sz="2400" b="1" dirty="0">
                <a:solidFill>
                  <a:srgbClr val="002060"/>
                </a:solidFill>
              </a:rPr>
              <a:t>Approved Major Disaster Declaration for COVID-19 under the Stafford Act</a:t>
            </a:r>
          </a:p>
          <a:p>
            <a:endParaRPr lang="en-US" sz="2400" b="1" dirty="0">
              <a:solidFill>
                <a:srgbClr val="002060"/>
              </a:solidFill>
            </a:endParaRPr>
          </a:p>
          <a:p>
            <a:pPr marL="800100" lvl="1" indent="-342900">
              <a:buFontTx/>
              <a:buChar char="-"/>
            </a:pPr>
            <a:r>
              <a:rPr lang="en-US" sz="2400" b="1" dirty="0">
                <a:solidFill>
                  <a:srgbClr val="002060"/>
                </a:solidFill>
              </a:rPr>
              <a:t>MDD Fiscal Flexibilities are available to ARP Title </a:t>
            </a:r>
            <a:r>
              <a:rPr lang="en-US" sz="2400" b="1" dirty="0" smtClean="0">
                <a:solidFill>
                  <a:srgbClr val="002060"/>
                </a:solidFill>
              </a:rPr>
              <a:t>III funding only</a:t>
            </a:r>
          </a:p>
          <a:p>
            <a:pPr lvl="1"/>
            <a:endParaRPr lang="en-US" sz="2400" b="1" dirty="0">
              <a:solidFill>
                <a:srgbClr val="002060"/>
              </a:solidFill>
            </a:endParaRPr>
          </a:p>
          <a:p>
            <a:pPr marL="800100" lvl="1" indent="-342900">
              <a:buFontTx/>
              <a:buChar char="-"/>
            </a:pPr>
            <a:r>
              <a:rPr lang="en-US" sz="2400" b="1" dirty="0">
                <a:solidFill>
                  <a:srgbClr val="002060"/>
                </a:solidFill>
              </a:rPr>
              <a:t>Funding obligated under the MDD </a:t>
            </a:r>
            <a:r>
              <a:rPr lang="en-US" sz="2400" b="1" dirty="0" smtClean="0">
                <a:solidFill>
                  <a:srgbClr val="002060"/>
                </a:solidFill>
              </a:rPr>
              <a:t>flexibility is </a:t>
            </a:r>
            <a:r>
              <a:rPr lang="en-US" sz="2400" b="1" dirty="0">
                <a:solidFill>
                  <a:srgbClr val="002060"/>
                </a:solidFill>
              </a:rPr>
              <a:t>available until the obligation is liquidated or the obligation period ends</a:t>
            </a:r>
          </a:p>
          <a:p>
            <a:pPr marL="800100" lvl="1" indent="-342900">
              <a:buFontTx/>
              <a:buChar char="-"/>
            </a:pPr>
            <a:endParaRPr lang="en-US" sz="2400" dirty="0">
              <a:solidFill>
                <a:schemeClr val="accent1">
                  <a:lumMod val="50000"/>
                </a:schemeClr>
              </a:solidFill>
            </a:endParaRPr>
          </a:p>
          <a:p>
            <a:pPr marL="342900" indent="-342900">
              <a:buFont typeface="Arial" panose="020B0604020202020204" pitchFamily="34" charset="0"/>
              <a:buChar char="•"/>
            </a:pPr>
            <a:endParaRPr lang="en-US" sz="2200" dirty="0">
              <a:solidFill>
                <a:schemeClr val="accent1">
                  <a:lumMod val="50000"/>
                </a:schemeClr>
              </a:solidFill>
            </a:endParaRPr>
          </a:p>
        </p:txBody>
      </p:sp>
    </p:spTree>
    <p:extLst>
      <p:ext uri="{BB962C8B-B14F-4D97-AF65-F5344CB8AC3E}">
        <p14:creationId xmlns:p14="http://schemas.microsoft.com/office/powerpoint/2010/main" val="2283464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13</a:t>
            </a:fld>
            <a:endParaRPr lang="en-US" dirty="0">
              <a:solidFill>
                <a:prstClr val="black">
                  <a:tint val="75000"/>
                </a:prstClr>
              </a:solidFill>
            </a:endParaRPr>
          </a:p>
        </p:txBody>
      </p:sp>
      <p:sp>
        <p:nvSpPr>
          <p:cNvPr id="5" name="Rectangle 4"/>
          <p:cNvSpPr/>
          <p:nvPr/>
        </p:nvSpPr>
        <p:spPr>
          <a:xfrm>
            <a:off x="5" y="6516759"/>
            <a:ext cx="9144001" cy="349474"/>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0" y="-34026"/>
            <a:ext cx="9144000" cy="419719"/>
          </a:xfrm>
          <a:prstGeom prst="rect">
            <a:avLst/>
          </a:prstGeom>
        </p:spPr>
      </p:pic>
      <p:sp>
        <p:nvSpPr>
          <p:cNvPr id="8" name="Title 1"/>
          <p:cNvSpPr txBox="1">
            <a:spLocks/>
          </p:cNvSpPr>
          <p:nvPr/>
        </p:nvSpPr>
        <p:spPr>
          <a:xfrm>
            <a:off x="228404" y="211565"/>
            <a:ext cx="8653460" cy="126077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mn-lt"/>
              </a:rPr>
              <a:t>ARP – Match Requirements</a:t>
            </a:r>
            <a:endParaRPr lang="en-US" sz="3600" b="1" dirty="0">
              <a:solidFill>
                <a:srgbClr val="002060"/>
              </a:solidFill>
              <a:latin typeface="+mn-lt"/>
            </a:endParaRPr>
          </a:p>
        </p:txBody>
      </p:sp>
      <p:sp>
        <p:nvSpPr>
          <p:cNvPr id="2" name="Rectangle 1"/>
          <p:cNvSpPr/>
          <p:nvPr/>
        </p:nvSpPr>
        <p:spPr>
          <a:xfrm>
            <a:off x="883403" y="1932446"/>
            <a:ext cx="7631948" cy="4862870"/>
          </a:xfrm>
          <a:prstGeom prst="rect">
            <a:avLst/>
          </a:prstGeom>
        </p:spPr>
        <p:txBody>
          <a:bodyPr wrap="square">
            <a:spAutoFit/>
          </a:bodyPr>
          <a:lstStyle/>
          <a:p>
            <a:r>
              <a:rPr lang="en-US" sz="2400" b="1" dirty="0">
                <a:solidFill>
                  <a:srgbClr val="002060"/>
                </a:solidFill>
              </a:rPr>
              <a:t>The American Rescue Plan Act did not waive match requirements for services and administration; </a:t>
            </a:r>
            <a:r>
              <a:rPr lang="en-US" sz="2400" b="1" dirty="0" smtClean="0">
                <a:solidFill>
                  <a:srgbClr val="002060"/>
                </a:solidFill>
              </a:rPr>
              <a:t>therefore, </a:t>
            </a:r>
            <a:r>
              <a:rPr lang="en-US" sz="2400" b="1" dirty="0">
                <a:solidFill>
                  <a:srgbClr val="002060"/>
                </a:solidFill>
              </a:rPr>
              <a:t>all Title III Older American Act match requirements are in effect for ARP grants. </a:t>
            </a:r>
          </a:p>
          <a:p>
            <a:r>
              <a:rPr lang="en-US" sz="2400" b="1" dirty="0">
                <a:solidFill>
                  <a:srgbClr val="002060"/>
                </a:solidFill>
              </a:rPr>
              <a:t> </a:t>
            </a:r>
          </a:p>
          <a:p>
            <a:pPr marL="342900" indent="-342900">
              <a:buFontTx/>
              <a:buChar char="-"/>
            </a:pPr>
            <a:r>
              <a:rPr lang="en-US" sz="2400" b="1" dirty="0">
                <a:solidFill>
                  <a:srgbClr val="002060"/>
                </a:solidFill>
              </a:rPr>
              <a:t>Match for supportive services and nutrition services must equal or exceed 15%.  DARS has already identified a source to cover this requirement.</a:t>
            </a:r>
          </a:p>
          <a:p>
            <a:pPr marL="342900" indent="-342900">
              <a:buFontTx/>
              <a:buChar char="-"/>
            </a:pPr>
            <a:endParaRPr lang="en-US" sz="2400" b="1" dirty="0">
              <a:solidFill>
                <a:srgbClr val="002060"/>
              </a:solidFill>
            </a:endParaRPr>
          </a:p>
          <a:p>
            <a:pPr marL="342900" indent="-342900">
              <a:buFontTx/>
              <a:buChar char="-"/>
            </a:pPr>
            <a:r>
              <a:rPr lang="en-US" sz="2400" b="1" dirty="0">
                <a:solidFill>
                  <a:srgbClr val="002060"/>
                </a:solidFill>
              </a:rPr>
              <a:t>Area Plan Administration match must equal or exceed 25%.</a:t>
            </a:r>
          </a:p>
          <a:p>
            <a:pPr marL="800100" lvl="1" indent="-342900">
              <a:buFontTx/>
              <a:buChar char="-"/>
            </a:pPr>
            <a:endParaRPr lang="en-US" sz="2400" dirty="0">
              <a:solidFill>
                <a:schemeClr val="accent1">
                  <a:lumMod val="50000"/>
                </a:schemeClr>
              </a:solidFill>
            </a:endParaRPr>
          </a:p>
          <a:p>
            <a:pPr marL="342900" indent="-342900">
              <a:buFont typeface="Arial" panose="020B0604020202020204" pitchFamily="34" charset="0"/>
              <a:buChar char="•"/>
            </a:pPr>
            <a:endParaRPr lang="en-US" sz="2200" dirty="0">
              <a:solidFill>
                <a:schemeClr val="accent1">
                  <a:lumMod val="50000"/>
                </a:schemeClr>
              </a:solidFill>
            </a:endParaRPr>
          </a:p>
        </p:txBody>
      </p:sp>
    </p:spTree>
    <p:extLst>
      <p:ext uri="{BB962C8B-B14F-4D97-AF65-F5344CB8AC3E}">
        <p14:creationId xmlns:p14="http://schemas.microsoft.com/office/powerpoint/2010/main" val="3701593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14</a:t>
            </a:fld>
            <a:endParaRPr lang="en-US" dirty="0">
              <a:solidFill>
                <a:prstClr val="black">
                  <a:tint val="75000"/>
                </a:prstClr>
              </a:solidFill>
            </a:endParaRPr>
          </a:p>
        </p:txBody>
      </p:sp>
      <p:sp>
        <p:nvSpPr>
          <p:cNvPr id="5" name="Rectangle 4"/>
          <p:cNvSpPr/>
          <p:nvPr/>
        </p:nvSpPr>
        <p:spPr>
          <a:xfrm>
            <a:off x="5" y="6495008"/>
            <a:ext cx="9144001" cy="371225"/>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356455"/>
          </a:xfrm>
          <a:prstGeom prst="rect">
            <a:avLst/>
          </a:prstGeom>
        </p:spPr>
      </p:pic>
      <p:sp>
        <p:nvSpPr>
          <p:cNvPr id="8" name="Title 1"/>
          <p:cNvSpPr txBox="1">
            <a:spLocks/>
          </p:cNvSpPr>
          <p:nvPr/>
        </p:nvSpPr>
        <p:spPr>
          <a:xfrm>
            <a:off x="245274" y="241486"/>
            <a:ext cx="8653461" cy="719409"/>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mn-lt"/>
              </a:rPr>
              <a:t>ARP - Reporting</a:t>
            </a:r>
            <a:endParaRPr lang="en-US" sz="3600" b="1" dirty="0">
              <a:solidFill>
                <a:srgbClr val="002060"/>
              </a:solidFill>
              <a:latin typeface="+mn-lt"/>
            </a:endParaRPr>
          </a:p>
        </p:txBody>
      </p:sp>
      <p:sp>
        <p:nvSpPr>
          <p:cNvPr id="4" name="TextBox 3"/>
          <p:cNvSpPr txBox="1"/>
          <p:nvPr/>
        </p:nvSpPr>
        <p:spPr>
          <a:xfrm>
            <a:off x="245274" y="5090355"/>
            <a:ext cx="8653461" cy="1600438"/>
          </a:xfrm>
          <a:prstGeom prst="rect">
            <a:avLst/>
          </a:prstGeom>
          <a:noFill/>
        </p:spPr>
        <p:txBody>
          <a:bodyPr wrap="square" rtlCol="0">
            <a:spAutoFit/>
          </a:bodyPr>
          <a:lstStyle/>
          <a:p>
            <a:pPr marL="285750" lvl="0" indent="-285750">
              <a:buFont typeface="Arial" panose="020B0604020202020204" pitchFamily="34" charset="0"/>
              <a:buChar char="•"/>
            </a:pPr>
            <a:r>
              <a:rPr lang="en-US" sz="2000" b="1" dirty="0">
                <a:solidFill>
                  <a:srgbClr val="002060"/>
                </a:solidFill>
              </a:rPr>
              <a:t>Funds must be accounted for separately from the regular issuance of Title III Older Americans Act funding.</a:t>
            </a:r>
          </a:p>
          <a:p>
            <a:pPr marL="285750" indent="-285750">
              <a:buFont typeface="Arial" panose="020B0604020202020204" pitchFamily="34" charset="0"/>
              <a:buChar char="•"/>
            </a:pPr>
            <a:r>
              <a:rPr lang="en-US" sz="2000" b="1" dirty="0">
                <a:solidFill>
                  <a:srgbClr val="002060"/>
                </a:solidFill>
              </a:rPr>
              <a:t>Enter the amount allocated to you on the AMR-OC and then enter your expenditures under the eligible services that are allowed. </a:t>
            </a:r>
          </a:p>
          <a:p>
            <a:endParaRPr lang="en-US" dirty="0"/>
          </a:p>
        </p:txBody>
      </p:sp>
      <p:pic>
        <p:nvPicPr>
          <p:cNvPr id="3" name="Picture 2"/>
          <p:cNvPicPr>
            <a:picLocks noChangeAspect="1"/>
          </p:cNvPicPr>
          <p:nvPr/>
        </p:nvPicPr>
        <p:blipFill rotWithShape="1">
          <a:blip r:embed="rId4"/>
          <a:srcRect l="806" t="2136" r="14180" b="7542"/>
          <a:stretch/>
        </p:blipFill>
        <p:spPr>
          <a:xfrm>
            <a:off x="1294896" y="1030555"/>
            <a:ext cx="6554209" cy="3915047"/>
          </a:xfrm>
          <a:prstGeom prst="rect">
            <a:avLst/>
          </a:prstGeom>
        </p:spPr>
      </p:pic>
      <p:sp>
        <p:nvSpPr>
          <p:cNvPr id="10" name="Oval 9"/>
          <p:cNvSpPr/>
          <p:nvPr/>
        </p:nvSpPr>
        <p:spPr>
          <a:xfrm>
            <a:off x="2606824" y="2805060"/>
            <a:ext cx="728420" cy="8101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604787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15</a:t>
            </a:fld>
            <a:endParaRPr lang="en-US" dirty="0">
              <a:solidFill>
                <a:prstClr val="black">
                  <a:tint val="75000"/>
                </a:prstClr>
              </a:solidFill>
            </a:endParaRPr>
          </a:p>
        </p:txBody>
      </p:sp>
      <p:sp>
        <p:nvSpPr>
          <p:cNvPr id="5" name="Rectangle 4"/>
          <p:cNvSpPr/>
          <p:nvPr/>
        </p:nvSpPr>
        <p:spPr>
          <a:xfrm>
            <a:off x="5" y="6516759"/>
            <a:ext cx="9144001" cy="349474"/>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0" y="-34026"/>
            <a:ext cx="9144000" cy="419719"/>
          </a:xfrm>
          <a:prstGeom prst="rect">
            <a:avLst/>
          </a:prstGeom>
        </p:spPr>
      </p:pic>
      <p:sp>
        <p:nvSpPr>
          <p:cNvPr id="8" name="Title 1"/>
          <p:cNvSpPr txBox="1">
            <a:spLocks/>
          </p:cNvSpPr>
          <p:nvPr/>
        </p:nvSpPr>
        <p:spPr>
          <a:xfrm>
            <a:off x="228404" y="211565"/>
            <a:ext cx="8653460" cy="126077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mn-lt"/>
              </a:rPr>
              <a:t>ARP Data Entry</a:t>
            </a:r>
            <a:endParaRPr lang="en-US" sz="3600" b="1" dirty="0">
              <a:solidFill>
                <a:srgbClr val="002060"/>
              </a:solidFill>
              <a:latin typeface="+mn-lt"/>
            </a:endParaRPr>
          </a:p>
        </p:txBody>
      </p:sp>
      <p:sp>
        <p:nvSpPr>
          <p:cNvPr id="2" name="Rectangle 1"/>
          <p:cNvSpPr/>
          <p:nvPr/>
        </p:nvSpPr>
        <p:spPr>
          <a:xfrm>
            <a:off x="790414" y="1717930"/>
            <a:ext cx="7724937" cy="3770263"/>
          </a:xfrm>
          <a:prstGeom prst="rect">
            <a:avLst/>
          </a:prstGeom>
        </p:spPr>
        <p:txBody>
          <a:bodyPr wrap="square">
            <a:spAutoFit/>
          </a:bodyPr>
          <a:lstStyle/>
          <a:p>
            <a:pPr>
              <a:spcAft>
                <a:spcPts val="1000"/>
              </a:spcAft>
            </a:pPr>
            <a:r>
              <a:rPr lang="en-US" sz="2400" b="1" dirty="0" smtClean="0">
                <a:solidFill>
                  <a:srgbClr val="002060"/>
                </a:solidFill>
              </a:rPr>
              <a:t>Similar to Families First , CARES Act and other additional awards, service </a:t>
            </a:r>
            <a:r>
              <a:rPr lang="en-US" sz="2400" b="1" dirty="0">
                <a:solidFill>
                  <a:srgbClr val="002060"/>
                </a:solidFill>
              </a:rPr>
              <a:t>units and individuals served using </a:t>
            </a:r>
            <a:r>
              <a:rPr lang="en-US" sz="2400" b="1" dirty="0" smtClean="0">
                <a:solidFill>
                  <a:srgbClr val="002060"/>
                </a:solidFill>
              </a:rPr>
              <a:t>‘ARP’ funding </a:t>
            </a:r>
            <a:r>
              <a:rPr lang="en-US" sz="2400" b="1" dirty="0">
                <a:solidFill>
                  <a:srgbClr val="002060"/>
                </a:solidFill>
              </a:rPr>
              <a:t>must be entered separately and reported separately from other units </a:t>
            </a:r>
            <a:r>
              <a:rPr lang="en-US" sz="2400" b="1" dirty="0" smtClean="0">
                <a:solidFill>
                  <a:srgbClr val="002060"/>
                </a:solidFill>
              </a:rPr>
              <a:t>entry.  </a:t>
            </a:r>
          </a:p>
          <a:p>
            <a:pPr>
              <a:spcAft>
                <a:spcPts val="1000"/>
              </a:spcAft>
            </a:pPr>
            <a:endParaRPr lang="en-US" sz="2400" b="1" dirty="0" smtClean="0">
              <a:solidFill>
                <a:srgbClr val="002060"/>
              </a:solidFill>
            </a:endParaRPr>
          </a:p>
          <a:p>
            <a:pPr>
              <a:spcAft>
                <a:spcPts val="1000"/>
              </a:spcAft>
            </a:pPr>
            <a:r>
              <a:rPr lang="en-US" sz="2400" b="1" dirty="0" smtClean="0">
                <a:solidFill>
                  <a:srgbClr val="002060"/>
                </a:solidFill>
              </a:rPr>
              <a:t>More information regarding Data Entry to follow as PeerPlace </a:t>
            </a:r>
            <a:r>
              <a:rPr lang="en-US" sz="2400" b="1" dirty="0">
                <a:solidFill>
                  <a:srgbClr val="002060"/>
                </a:solidFill>
              </a:rPr>
              <a:t>will need an enhancement to record and track program participants </a:t>
            </a:r>
            <a:r>
              <a:rPr lang="en-US" sz="2400" b="1" dirty="0" smtClean="0">
                <a:solidFill>
                  <a:srgbClr val="002060"/>
                </a:solidFill>
              </a:rPr>
              <a:t>using the ARP funding.  </a:t>
            </a:r>
            <a:r>
              <a:rPr lang="en-US" sz="2400" b="1" dirty="0">
                <a:solidFill>
                  <a:srgbClr val="002060"/>
                </a:solidFill>
              </a:rPr>
              <a:t>  </a:t>
            </a:r>
          </a:p>
          <a:p>
            <a:pPr marL="342900" indent="-342900">
              <a:buFont typeface="Arial" panose="020B0604020202020204" pitchFamily="34" charset="0"/>
              <a:buChar char="•"/>
            </a:pPr>
            <a:endParaRPr lang="en-US" sz="2200" dirty="0">
              <a:solidFill>
                <a:schemeClr val="accent1">
                  <a:lumMod val="50000"/>
                </a:schemeClr>
              </a:solidFill>
            </a:endParaRPr>
          </a:p>
        </p:txBody>
      </p:sp>
    </p:spTree>
    <p:extLst>
      <p:ext uri="{BB962C8B-B14F-4D97-AF65-F5344CB8AC3E}">
        <p14:creationId xmlns:p14="http://schemas.microsoft.com/office/powerpoint/2010/main" val="447258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16</a:t>
            </a:fld>
            <a:endParaRPr lang="en-US" dirty="0">
              <a:solidFill>
                <a:prstClr val="black">
                  <a:tint val="75000"/>
                </a:prstClr>
              </a:solidFill>
            </a:endParaRPr>
          </a:p>
        </p:txBody>
      </p:sp>
      <p:sp>
        <p:nvSpPr>
          <p:cNvPr id="5" name="Rectangle 4"/>
          <p:cNvSpPr/>
          <p:nvPr/>
        </p:nvSpPr>
        <p:spPr>
          <a:xfrm>
            <a:off x="5" y="6516759"/>
            <a:ext cx="9144001" cy="349474"/>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0" y="-34026"/>
            <a:ext cx="9144000" cy="419719"/>
          </a:xfrm>
          <a:prstGeom prst="rect">
            <a:avLst/>
          </a:prstGeom>
        </p:spPr>
      </p:pic>
      <p:sp>
        <p:nvSpPr>
          <p:cNvPr id="8" name="Title 1"/>
          <p:cNvSpPr txBox="1">
            <a:spLocks/>
          </p:cNvSpPr>
          <p:nvPr/>
        </p:nvSpPr>
        <p:spPr>
          <a:xfrm>
            <a:off x="228404" y="211565"/>
            <a:ext cx="8653460" cy="126077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mn-lt"/>
              </a:rPr>
              <a:t>Use of OAA Funding for Incentives</a:t>
            </a:r>
          </a:p>
        </p:txBody>
      </p:sp>
      <p:sp>
        <p:nvSpPr>
          <p:cNvPr id="2" name="Rectangle 1"/>
          <p:cNvSpPr/>
          <p:nvPr/>
        </p:nvSpPr>
        <p:spPr>
          <a:xfrm>
            <a:off x="790414" y="1717930"/>
            <a:ext cx="7724937" cy="5006499"/>
          </a:xfrm>
          <a:prstGeom prst="rect">
            <a:avLst/>
          </a:prstGeom>
        </p:spPr>
        <p:txBody>
          <a:bodyPr wrap="square">
            <a:spAutoFit/>
          </a:bodyPr>
          <a:lstStyle/>
          <a:p>
            <a:pPr lvl="0">
              <a:spcAft>
                <a:spcPts val="1000"/>
              </a:spcAft>
            </a:pPr>
            <a:r>
              <a:rPr lang="en-US" sz="2400" b="1" dirty="0">
                <a:solidFill>
                  <a:srgbClr val="002060"/>
                </a:solidFill>
              </a:rPr>
              <a:t>Area Agencies on Aging (AAAs) may use incentives to: </a:t>
            </a:r>
          </a:p>
          <a:p>
            <a:pPr lvl="1" indent="-342900">
              <a:spcAft>
                <a:spcPts val="1000"/>
              </a:spcAft>
              <a:buFont typeface="Arial" panose="020B0604020202020204" pitchFamily="34" charset="0"/>
              <a:buChar char="•"/>
            </a:pPr>
            <a:r>
              <a:rPr lang="en-US" sz="2400" b="1" dirty="0">
                <a:solidFill>
                  <a:srgbClr val="002060"/>
                </a:solidFill>
              </a:rPr>
              <a:t>Promote awareness of programs and services within the community.  </a:t>
            </a:r>
          </a:p>
          <a:p>
            <a:pPr lvl="1" indent="-342900">
              <a:spcAft>
                <a:spcPts val="1000"/>
              </a:spcAft>
              <a:buFont typeface="Arial" panose="020B0604020202020204" pitchFamily="34" charset="0"/>
              <a:buChar char="•"/>
            </a:pPr>
            <a:r>
              <a:rPr lang="en-US" sz="2400" b="1" dirty="0">
                <a:solidFill>
                  <a:srgbClr val="002060"/>
                </a:solidFill>
              </a:rPr>
              <a:t>Increase participation in programs and services (e.g., congregate meals, physical activity classes, nutrition education workshops, caregiver support groups, and evidence-based disease prevention and health promotion programs). </a:t>
            </a:r>
          </a:p>
          <a:p>
            <a:pPr lvl="1" indent="-342900">
              <a:spcAft>
                <a:spcPts val="1000"/>
              </a:spcAft>
              <a:buFont typeface="Arial" panose="020B0604020202020204" pitchFamily="34" charset="0"/>
              <a:buChar char="•"/>
            </a:pPr>
            <a:r>
              <a:rPr lang="en-US" sz="2400" b="1" dirty="0">
                <a:solidFill>
                  <a:srgbClr val="002060"/>
                </a:solidFill>
              </a:rPr>
              <a:t>Increase participation in research or evaluation projects that show the value of the AAA organization’s work.</a:t>
            </a:r>
          </a:p>
          <a:p>
            <a:pPr marL="800100" lvl="1" indent="-342900">
              <a:buFontTx/>
              <a:buChar char="-"/>
            </a:pPr>
            <a:endParaRPr lang="en-US" sz="2400" dirty="0">
              <a:solidFill>
                <a:schemeClr val="accent1">
                  <a:lumMod val="50000"/>
                </a:schemeClr>
              </a:solidFill>
            </a:endParaRPr>
          </a:p>
          <a:p>
            <a:pPr marL="342900" indent="-342900">
              <a:buFont typeface="Arial" panose="020B0604020202020204" pitchFamily="34" charset="0"/>
              <a:buChar char="•"/>
            </a:pPr>
            <a:endParaRPr lang="en-US" sz="2200" dirty="0">
              <a:solidFill>
                <a:schemeClr val="accent1">
                  <a:lumMod val="50000"/>
                </a:schemeClr>
              </a:solidFill>
            </a:endParaRPr>
          </a:p>
        </p:txBody>
      </p:sp>
    </p:spTree>
    <p:extLst>
      <p:ext uri="{BB962C8B-B14F-4D97-AF65-F5344CB8AC3E}">
        <p14:creationId xmlns:p14="http://schemas.microsoft.com/office/powerpoint/2010/main" val="1827973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17</a:t>
            </a:fld>
            <a:endParaRPr lang="en-US" dirty="0">
              <a:solidFill>
                <a:prstClr val="black">
                  <a:tint val="75000"/>
                </a:prstClr>
              </a:solidFill>
            </a:endParaRPr>
          </a:p>
        </p:txBody>
      </p:sp>
      <p:sp>
        <p:nvSpPr>
          <p:cNvPr id="5" name="Rectangle 4"/>
          <p:cNvSpPr/>
          <p:nvPr/>
        </p:nvSpPr>
        <p:spPr>
          <a:xfrm>
            <a:off x="5" y="6516759"/>
            <a:ext cx="9144001" cy="349474"/>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0" y="-34026"/>
            <a:ext cx="9144000" cy="419719"/>
          </a:xfrm>
          <a:prstGeom prst="rect">
            <a:avLst/>
          </a:prstGeom>
        </p:spPr>
      </p:pic>
      <p:sp>
        <p:nvSpPr>
          <p:cNvPr id="8" name="Title 1"/>
          <p:cNvSpPr txBox="1">
            <a:spLocks/>
          </p:cNvSpPr>
          <p:nvPr/>
        </p:nvSpPr>
        <p:spPr>
          <a:xfrm>
            <a:off x="228404" y="211565"/>
            <a:ext cx="8653460" cy="811323"/>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mn-lt"/>
              </a:rPr>
              <a:t>How to Establish Incentive Program</a:t>
            </a:r>
            <a:endParaRPr lang="en-US" sz="3600" b="1" dirty="0">
              <a:solidFill>
                <a:srgbClr val="002060"/>
              </a:solidFill>
              <a:latin typeface="+mn-lt"/>
            </a:endParaRPr>
          </a:p>
        </p:txBody>
      </p:sp>
      <p:sp>
        <p:nvSpPr>
          <p:cNvPr id="2" name="Rectangle 1"/>
          <p:cNvSpPr/>
          <p:nvPr/>
        </p:nvSpPr>
        <p:spPr>
          <a:xfrm>
            <a:off x="387458" y="1268479"/>
            <a:ext cx="8494406" cy="5380960"/>
          </a:xfrm>
          <a:prstGeom prst="rect">
            <a:avLst/>
          </a:prstGeom>
        </p:spPr>
        <p:txBody>
          <a:bodyPr wrap="square">
            <a:spAutoFit/>
          </a:bodyPr>
          <a:lstStyle/>
          <a:p>
            <a:pPr>
              <a:spcAft>
                <a:spcPts val="1000"/>
              </a:spcAft>
            </a:pPr>
            <a:r>
              <a:rPr lang="en-US" sz="2000" b="1" dirty="0">
                <a:solidFill>
                  <a:srgbClr val="002060"/>
                </a:solidFill>
              </a:rPr>
              <a:t>Gift cards, gift items, giveaways, and prizes may be used in limited circumstances to meet the programmatic goals of the OAA. If an AAA chooses to allow and implement an incentive program:</a:t>
            </a:r>
          </a:p>
          <a:p>
            <a:pPr marL="800100" lvl="1" indent="-342900">
              <a:spcAft>
                <a:spcPts val="1000"/>
              </a:spcAft>
              <a:buFont typeface="Arial" panose="020B0604020202020204" pitchFamily="34" charset="0"/>
              <a:buChar char="•"/>
            </a:pPr>
            <a:r>
              <a:rPr lang="en-US" sz="2000" b="1" dirty="0">
                <a:solidFill>
                  <a:srgbClr val="002060"/>
                </a:solidFill>
              </a:rPr>
              <a:t>All costs of the incentive program must meet Federal Cost Principles when purchased with OAA funds (i.e., costs are reasonable, allowable, and allocable). </a:t>
            </a:r>
          </a:p>
          <a:p>
            <a:pPr marL="800100" lvl="1" indent="-342900">
              <a:spcAft>
                <a:spcPts val="1000"/>
              </a:spcAft>
              <a:buFont typeface="Arial" panose="020B0604020202020204" pitchFamily="34" charset="0"/>
              <a:buChar char="•"/>
            </a:pPr>
            <a:r>
              <a:rPr lang="en-US" sz="2000" b="1" dirty="0">
                <a:solidFill>
                  <a:srgbClr val="002060"/>
                </a:solidFill>
              </a:rPr>
              <a:t>The program must adhere to all Uniform Administrative Requirements, Cost Principles and Audit Requirements for HHS Awards found at 45 CFR 75 and other applicable federal laws and regulations. </a:t>
            </a:r>
          </a:p>
          <a:p>
            <a:pPr marL="800100" lvl="1" indent="-342900">
              <a:spcAft>
                <a:spcPts val="1000"/>
              </a:spcAft>
              <a:buFont typeface="Arial" panose="020B0604020202020204" pitchFamily="34" charset="0"/>
              <a:buChar char="•"/>
            </a:pPr>
            <a:r>
              <a:rPr lang="en-US" sz="2000" b="1" dirty="0">
                <a:solidFill>
                  <a:srgbClr val="002060"/>
                </a:solidFill>
              </a:rPr>
              <a:t>State and local, policies, procedures, and requirements may be more restrictive than OAA and other federal laws, regulations and policies, and these state and local restrictions must be adhered to. </a:t>
            </a:r>
          </a:p>
          <a:p>
            <a:pPr marL="800100" lvl="1" indent="-342900">
              <a:spcAft>
                <a:spcPts val="1000"/>
              </a:spcAft>
              <a:buFont typeface="Arial" panose="020B0604020202020204" pitchFamily="34" charset="0"/>
              <a:buChar char="•"/>
            </a:pPr>
            <a:r>
              <a:rPr lang="en-US" sz="2000" b="1" dirty="0">
                <a:solidFill>
                  <a:srgbClr val="002060"/>
                </a:solidFill>
              </a:rPr>
              <a:t>Consideration should be given to </a:t>
            </a:r>
            <a:r>
              <a:rPr lang="en-US" sz="2000" b="1" dirty="0" smtClean="0">
                <a:solidFill>
                  <a:srgbClr val="002060"/>
                </a:solidFill>
              </a:rPr>
              <a:t>the purpose </a:t>
            </a:r>
            <a:r>
              <a:rPr lang="en-US" sz="2000" b="1" dirty="0">
                <a:solidFill>
                  <a:srgbClr val="002060"/>
                </a:solidFill>
              </a:rPr>
              <a:t>of the incentive, how it will be used effectively, sustainability, evaluation, and equity.</a:t>
            </a:r>
          </a:p>
          <a:p>
            <a:pPr marL="342900" indent="-342900">
              <a:buFont typeface="Arial" panose="020B0604020202020204" pitchFamily="34" charset="0"/>
              <a:buChar char="•"/>
            </a:pPr>
            <a:endParaRPr lang="en-US" sz="2200" dirty="0">
              <a:solidFill>
                <a:schemeClr val="accent1">
                  <a:lumMod val="50000"/>
                </a:schemeClr>
              </a:solidFill>
            </a:endParaRPr>
          </a:p>
        </p:txBody>
      </p:sp>
    </p:spTree>
    <p:extLst>
      <p:ext uri="{BB962C8B-B14F-4D97-AF65-F5344CB8AC3E}">
        <p14:creationId xmlns:p14="http://schemas.microsoft.com/office/powerpoint/2010/main" val="992154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18</a:t>
            </a:fld>
            <a:endParaRPr lang="en-US" dirty="0">
              <a:solidFill>
                <a:prstClr val="black">
                  <a:tint val="75000"/>
                </a:prstClr>
              </a:solidFill>
            </a:endParaRPr>
          </a:p>
        </p:txBody>
      </p:sp>
      <p:sp>
        <p:nvSpPr>
          <p:cNvPr id="5" name="Rectangle 4"/>
          <p:cNvSpPr/>
          <p:nvPr/>
        </p:nvSpPr>
        <p:spPr>
          <a:xfrm>
            <a:off x="5" y="6516759"/>
            <a:ext cx="9144001" cy="349474"/>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0" y="-34026"/>
            <a:ext cx="9144000" cy="419719"/>
          </a:xfrm>
          <a:prstGeom prst="rect">
            <a:avLst/>
          </a:prstGeom>
        </p:spPr>
      </p:pic>
      <p:sp>
        <p:nvSpPr>
          <p:cNvPr id="8" name="Title 1"/>
          <p:cNvSpPr txBox="1">
            <a:spLocks/>
          </p:cNvSpPr>
          <p:nvPr/>
        </p:nvSpPr>
        <p:spPr>
          <a:xfrm>
            <a:off x="228404" y="211565"/>
            <a:ext cx="8653460" cy="811323"/>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mn-lt"/>
              </a:rPr>
              <a:t>How to Establish Incentive Program</a:t>
            </a:r>
            <a:endParaRPr lang="en-US" sz="3600" b="1" dirty="0">
              <a:solidFill>
                <a:srgbClr val="002060"/>
              </a:solidFill>
              <a:latin typeface="+mn-lt"/>
            </a:endParaRPr>
          </a:p>
        </p:txBody>
      </p:sp>
      <p:sp>
        <p:nvSpPr>
          <p:cNvPr id="2" name="Rectangle 1"/>
          <p:cNvSpPr/>
          <p:nvPr/>
        </p:nvSpPr>
        <p:spPr>
          <a:xfrm>
            <a:off x="699246" y="1559859"/>
            <a:ext cx="8182617" cy="4314001"/>
          </a:xfrm>
          <a:prstGeom prst="rect">
            <a:avLst/>
          </a:prstGeom>
        </p:spPr>
        <p:txBody>
          <a:bodyPr wrap="square">
            <a:spAutoFit/>
          </a:bodyPr>
          <a:lstStyle/>
          <a:p>
            <a:pPr>
              <a:spcAft>
                <a:spcPts val="1000"/>
              </a:spcAft>
            </a:pPr>
            <a:r>
              <a:rPr lang="en-US" sz="2400" b="1" dirty="0">
                <a:solidFill>
                  <a:srgbClr val="002060"/>
                </a:solidFill>
              </a:rPr>
              <a:t>ACL recommends that AAAs consider the following seven elements in designing an incentive program: </a:t>
            </a:r>
          </a:p>
          <a:p>
            <a:pPr marL="914400" lvl="1" indent="-457200">
              <a:spcAft>
                <a:spcPts val="1000"/>
              </a:spcAft>
              <a:buFont typeface="Arial" panose="020B0604020202020204" pitchFamily="34" charset="0"/>
              <a:buChar char="•"/>
            </a:pPr>
            <a:r>
              <a:rPr lang="en-US" sz="2400" b="1" dirty="0">
                <a:solidFill>
                  <a:srgbClr val="002060"/>
                </a:solidFill>
              </a:rPr>
              <a:t>Proposed Incentive</a:t>
            </a:r>
          </a:p>
          <a:p>
            <a:pPr marL="914400" lvl="1" indent="-457200">
              <a:spcAft>
                <a:spcPts val="1000"/>
              </a:spcAft>
              <a:buFont typeface="Arial" panose="020B0604020202020204" pitchFamily="34" charset="0"/>
              <a:buChar char="•"/>
            </a:pPr>
            <a:r>
              <a:rPr lang="en-US" sz="2400" b="1" dirty="0">
                <a:solidFill>
                  <a:srgbClr val="002060"/>
                </a:solidFill>
              </a:rPr>
              <a:t>Justification </a:t>
            </a:r>
          </a:p>
          <a:p>
            <a:pPr marL="914400" lvl="1" indent="-457200">
              <a:spcAft>
                <a:spcPts val="1000"/>
              </a:spcAft>
              <a:buFont typeface="Arial" panose="020B0604020202020204" pitchFamily="34" charset="0"/>
              <a:buChar char="•"/>
            </a:pPr>
            <a:r>
              <a:rPr lang="en-US" sz="2400" b="1" dirty="0">
                <a:solidFill>
                  <a:srgbClr val="002060"/>
                </a:solidFill>
              </a:rPr>
              <a:t>Anticipated gains </a:t>
            </a:r>
          </a:p>
          <a:p>
            <a:pPr marL="914400" lvl="1" indent="-457200">
              <a:spcAft>
                <a:spcPts val="1000"/>
              </a:spcAft>
              <a:buFont typeface="Arial" panose="020B0604020202020204" pitchFamily="34" charset="0"/>
              <a:buChar char="•"/>
            </a:pPr>
            <a:r>
              <a:rPr lang="en-US" sz="2400" b="1" dirty="0">
                <a:solidFill>
                  <a:srgbClr val="002060"/>
                </a:solidFill>
              </a:rPr>
              <a:t>Defined amount </a:t>
            </a:r>
          </a:p>
          <a:p>
            <a:pPr marL="914400" lvl="1" indent="-457200">
              <a:spcAft>
                <a:spcPts val="1000"/>
              </a:spcAft>
              <a:buFont typeface="Arial" panose="020B0604020202020204" pitchFamily="34" charset="0"/>
              <a:buChar char="•"/>
            </a:pPr>
            <a:r>
              <a:rPr lang="en-US" sz="2400" b="1" dirty="0">
                <a:solidFill>
                  <a:srgbClr val="002060"/>
                </a:solidFill>
              </a:rPr>
              <a:t>Qualifications for issuance </a:t>
            </a:r>
          </a:p>
          <a:p>
            <a:pPr marL="914400" lvl="1" indent="-457200">
              <a:spcAft>
                <a:spcPts val="1000"/>
              </a:spcAft>
              <a:buFont typeface="Arial" panose="020B0604020202020204" pitchFamily="34" charset="0"/>
              <a:buChar char="•"/>
            </a:pPr>
            <a:r>
              <a:rPr lang="en-US" sz="2400" b="1" dirty="0">
                <a:solidFill>
                  <a:srgbClr val="002060"/>
                </a:solidFill>
              </a:rPr>
              <a:t>Method of issuance and tracking </a:t>
            </a:r>
          </a:p>
          <a:p>
            <a:pPr marL="914400" lvl="1" indent="-457200">
              <a:spcAft>
                <a:spcPts val="1000"/>
              </a:spcAft>
              <a:buFont typeface="Arial" panose="020B0604020202020204" pitchFamily="34" charset="0"/>
              <a:buChar char="•"/>
            </a:pPr>
            <a:r>
              <a:rPr lang="en-US" sz="2400" b="1" dirty="0">
                <a:solidFill>
                  <a:srgbClr val="002060"/>
                </a:solidFill>
              </a:rPr>
              <a:t>Method of evaluation</a:t>
            </a:r>
          </a:p>
        </p:txBody>
      </p:sp>
    </p:spTree>
    <p:extLst>
      <p:ext uri="{BB962C8B-B14F-4D97-AF65-F5344CB8AC3E}">
        <p14:creationId xmlns:p14="http://schemas.microsoft.com/office/powerpoint/2010/main" val="3945793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19</a:t>
            </a:fld>
            <a:endParaRPr lang="en-US" dirty="0">
              <a:solidFill>
                <a:prstClr val="black">
                  <a:tint val="75000"/>
                </a:prstClr>
              </a:solidFill>
            </a:endParaRPr>
          </a:p>
        </p:txBody>
      </p:sp>
      <p:sp>
        <p:nvSpPr>
          <p:cNvPr id="5" name="Rectangle 4"/>
          <p:cNvSpPr/>
          <p:nvPr/>
        </p:nvSpPr>
        <p:spPr>
          <a:xfrm>
            <a:off x="5" y="6516759"/>
            <a:ext cx="9144001" cy="349474"/>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0" y="-34026"/>
            <a:ext cx="9144000" cy="419719"/>
          </a:xfrm>
          <a:prstGeom prst="rect">
            <a:avLst/>
          </a:prstGeom>
        </p:spPr>
      </p:pic>
      <p:sp>
        <p:nvSpPr>
          <p:cNvPr id="8" name="Title 1"/>
          <p:cNvSpPr txBox="1">
            <a:spLocks/>
          </p:cNvSpPr>
          <p:nvPr/>
        </p:nvSpPr>
        <p:spPr>
          <a:xfrm>
            <a:off x="228404" y="211565"/>
            <a:ext cx="8653460" cy="811323"/>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mn-lt"/>
              </a:rPr>
              <a:t>How to Establish Incentive Program</a:t>
            </a:r>
            <a:endParaRPr lang="en-US" sz="3600" b="1" dirty="0">
              <a:solidFill>
                <a:srgbClr val="002060"/>
              </a:solidFill>
              <a:latin typeface="+mn-lt"/>
            </a:endParaRPr>
          </a:p>
        </p:txBody>
      </p:sp>
      <p:sp>
        <p:nvSpPr>
          <p:cNvPr id="2" name="Rectangle 1"/>
          <p:cNvSpPr/>
          <p:nvPr/>
        </p:nvSpPr>
        <p:spPr>
          <a:xfrm>
            <a:off x="796413" y="1268479"/>
            <a:ext cx="7529638" cy="1821011"/>
          </a:xfrm>
          <a:prstGeom prst="rect">
            <a:avLst/>
          </a:prstGeom>
        </p:spPr>
        <p:txBody>
          <a:bodyPr wrap="square">
            <a:spAutoFit/>
          </a:bodyPr>
          <a:lstStyle/>
          <a:p>
            <a:pPr>
              <a:spcAft>
                <a:spcPts val="1000"/>
              </a:spcAft>
            </a:pPr>
            <a:r>
              <a:rPr lang="en-US" sz="2000" b="1" dirty="0">
                <a:solidFill>
                  <a:srgbClr val="002060"/>
                </a:solidFill>
              </a:rPr>
              <a:t>Any AAA that wishes to establish an Incentive Program will need to complete the newly created form that can be found on the Providers’ Portal and submit to Kathy Miller for approval before implementing the program.</a:t>
            </a:r>
          </a:p>
          <a:p>
            <a:pPr>
              <a:spcAft>
                <a:spcPts val="1000"/>
              </a:spcAft>
            </a:pPr>
            <a:endParaRPr lang="en-US" sz="2400" dirty="0">
              <a:solidFill>
                <a:schemeClr val="accent1">
                  <a:lumMod val="50000"/>
                </a:schemeClr>
              </a:solidFill>
            </a:endParaRPr>
          </a:p>
        </p:txBody>
      </p:sp>
      <p:pic>
        <p:nvPicPr>
          <p:cNvPr id="9" name="Picture 8"/>
          <p:cNvPicPr/>
          <p:nvPr/>
        </p:nvPicPr>
        <p:blipFill rotWithShape="1">
          <a:blip r:embed="rId4"/>
          <a:srcRect t="14735" r="901"/>
          <a:stretch/>
        </p:blipFill>
        <p:spPr bwMode="auto">
          <a:xfrm>
            <a:off x="914401" y="2861188"/>
            <a:ext cx="7182464" cy="36555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7310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a:t>
            </a:fld>
            <a:endParaRPr lang="en-US" dirty="0">
              <a:solidFill>
                <a:prstClr val="black">
                  <a:tint val="75000"/>
                </a:prstClr>
              </a:solidFill>
            </a:endParaRPr>
          </a:p>
        </p:txBody>
      </p:sp>
      <p:sp>
        <p:nvSpPr>
          <p:cNvPr id="5" name="Rectangle 4"/>
          <p:cNvSpPr/>
          <p:nvPr/>
        </p:nvSpPr>
        <p:spPr>
          <a:xfrm>
            <a:off x="5" y="6505731"/>
            <a:ext cx="9144001" cy="360502"/>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154976"/>
            <a:ext cx="9144000" cy="389738"/>
          </a:xfrm>
          <a:prstGeom prst="rect">
            <a:avLst/>
          </a:prstGeom>
        </p:spPr>
      </p:pic>
      <p:sp>
        <p:nvSpPr>
          <p:cNvPr id="2" name="Rectangle 1"/>
          <p:cNvSpPr/>
          <p:nvPr/>
        </p:nvSpPr>
        <p:spPr>
          <a:xfrm>
            <a:off x="852407" y="1863213"/>
            <a:ext cx="7662944" cy="2308324"/>
          </a:xfrm>
          <a:prstGeom prst="rect">
            <a:avLst/>
          </a:prstGeom>
        </p:spPr>
        <p:txBody>
          <a:bodyPr wrap="square">
            <a:spAutoFit/>
          </a:bodyPr>
          <a:lstStyle/>
          <a:p>
            <a:r>
              <a:rPr lang="en-US" sz="2400" b="1" dirty="0">
                <a:solidFill>
                  <a:srgbClr val="002060"/>
                </a:solidFill>
              </a:rPr>
              <a:t>All State Units on Aging have been provided a no-cost extension (NCE) from </a:t>
            </a:r>
            <a:r>
              <a:rPr lang="en-US" sz="2400" b="1" dirty="0" smtClean="0">
                <a:solidFill>
                  <a:srgbClr val="002060"/>
                </a:solidFill>
              </a:rPr>
              <a:t>the Administration </a:t>
            </a:r>
            <a:r>
              <a:rPr lang="en-US" sz="2400" b="1" dirty="0">
                <a:solidFill>
                  <a:srgbClr val="002060"/>
                </a:solidFill>
              </a:rPr>
              <a:t>for Community Living (ACL) for the FFY 2020 Title III, Title VII, and NSIP grants as well as the FFCRA and CARES Act Title III and Title VII grants.  </a:t>
            </a:r>
          </a:p>
          <a:p>
            <a:endParaRPr lang="en-US" sz="2400" dirty="0"/>
          </a:p>
        </p:txBody>
      </p:sp>
      <p:sp>
        <p:nvSpPr>
          <p:cNvPr id="8" name="Title 1"/>
          <p:cNvSpPr txBox="1">
            <a:spLocks/>
          </p:cNvSpPr>
          <p:nvPr/>
        </p:nvSpPr>
        <p:spPr>
          <a:xfrm>
            <a:off x="255055" y="305472"/>
            <a:ext cx="8633891" cy="1197960"/>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mn-lt"/>
                <a:ea typeface="+mn-ea"/>
                <a:cs typeface="+mn-cs"/>
              </a:rPr>
              <a:t>No Cost Extensions</a:t>
            </a:r>
          </a:p>
        </p:txBody>
      </p:sp>
    </p:spTree>
    <p:extLst>
      <p:ext uri="{BB962C8B-B14F-4D97-AF65-F5344CB8AC3E}">
        <p14:creationId xmlns:p14="http://schemas.microsoft.com/office/powerpoint/2010/main" val="394602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20</a:t>
            </a:fld>
            <a:endParaRPr lang="en-US" dirty="0">
              <a:solidFill>
                <a:prstClr val="black">
                  <a:tint val="75000"/>
                </a:prstClr>
              </a:solidFill>
            </a:endParaRPr>
          </a:p>
        </p:txBody>
      </p:sp>
      <p:sp>
        <p:nvSpPr>
          <p:cNvPr id="5" name="Rectangle 4"/>
          <p:cNvSpPr/>
          <p:nvPr/>
        </p:nvSpPr>
        <p:spPr>
          <a:xfrm>
            <a:off x="5" y="6516759"/>
            <a:ext cx="9144001" cy="349474"/>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0" y="-34026"/>
            <a:ext cx="9144000" cy="419719"/>
          </a:xfrm>
          <a:prstGeom prst="rect">
            <a:avLst/>
          </a:prstGeom>
        </p:spPr>
      </p:pic>
      <p:sp>
        <p:nvSpPr>
          <p:cNvPr id="8" name="Title 1"/>
          <p:cNvSpPr txBox="1">
            <a:spLocks/>
          </p:cNvSpPr>
          <p:nvPr/>
        </p:nvSpPr>
        <p:spPr>
          <a:xfrm>
            <a:off x="228404" y="211565"/>
            <a:ext cx="8653460" cy="1276576"/>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mn-lt"/>
              </a:rPr>
              <a:t>OAA Funding Allowed for Approved Incentive Program</a:t>
            </a:r>
            <a:endParaRPr lang="en-US" sz="3600" b="1" dirty="0">
              <a:solidFill>
                <a:srgbClr val="002060"/>
              </a:solidFill>
              <a:latin typeface="+mn-lt"/>
            </a:endParaRPr>
          </a:p>
        </p:txBody>
      </p:sp>
      <p:sp>
        <p:nvSpPr>
          <p:cNvPr id="9" name="Rectangle 8"/>
          <p:cNvSpPr/>
          <p:nvPr/>
        </p:nvSpPr>
        <p:spPr>
          <a:xfrm>
            <a:off x="457200" y="1902063"/>
            <a:ext cx="8263467" cy="4493538"/>
          </a:xfrm>
          <a:prstGeom prst="rect">
            <a:avLst/>
          </a:prstGeom>
        </p:spPr>
        <p:txBody>
          <a:bodyPr wrap="square">
            <a:spAutoFit/>
          </a:bodyPr>
          <a:lstStyle/>
          <a:p>
            <a:pPr marL="342900" indent="-342900">
              <a:spcAft>
                <a:spcPts val="1000"/>
              </a:spcAft>
              <a:buFont typeface="Arial" panose="020B0604020202020204" pitchFamily="34" charset="0"/>
              <a:buChar char="•"/>
            </a:pPr>
            <a:r>
              <a:rPr lang="en-US" sz="2400" b="1" dirty="0">
                <a:solidFill>
                  <a:srgbClr val="002060"/>
                </a:solidFill>
              </a:rPr>
              <a:t>OAA Title III Regular Funding</a:t>
            </a:r>
          </a:p>
          <a:p>
            <a:pPr marL="342900" indent="-342900">
              <a:spcAft>
                <a:spcPts val="1000"/>
              </a:spcAft>
              <a:buFont typeface="Arial" panose="020B0604020202020204" pitchFamily="34" charset="0"/>
              <a:buChar char="•"/>
            </a:pPr>
            <a:r>
              <a:rPr lang="en-US" sz="2400" b="1" dirty="0">
                <a:solidFill>
                  <a:srgbClr val="002060"/>
                </a:solidFill>
              </a:rPr>
              <a:t>Vaccine Access</a:t>
            </a:r>
          </a:p>
          <a:p>
            <a:pPr marL="342900" indent="-342900">
              <a:spcAft>
                <a:spcPts val="1000"/>
              </a:spcAft>
              <a:buFont typeface="Arial" panose="020B0604020202020204" pitchFamily="34" charset="0"/>
              <a:buChar char="•"/>
            </a:pPr>
            <a:r>
              <a:rPr lang="en-US" sz="2400" b="1" dirty="0">
                <a:solidFill>
                  <a:srgbClr val="002060"/>
                </a:solidFill>
              </a:rPr>
              <a:t>American Rescue Plan (ARP) OAA Title III-B</a:t>
            </a:r>
          </a:p>
          <a:p>
            <a:pPr>
              <a:spcAft>
                <a:spcPts val="1000"/>
              </a:spcAft>
            </a:pPr>
            <a:endParaRPr lang="en-US" sz="1600" b="1" dirty="0" smtClean="0">
              <a:solidFill>
                <a:srgbClr val="002060"/>
              </a:solidFill>
            </a:endParaRPr>
          </a:p>
          <a:p>
            <a:pPr>
              <a:spcAft>
                <a:spcPts val="1000"/>
              </a:spcAft>
            </a:pPr>
            <a:r>
              <a:rPr lang="en-US" sz="2400" b="1" dirty="0" smtClean="0">
                <a:solidFill>
                  <a:srgbClr val="002060"/>
                </a:solidFill>
              </a:rPr>
              <a:t>Under </a:t>
            </a:r>
            <a:r>
              <a:rPr lang="en-US" sz="2400" b="1" dirty="0">
                <a:solidFill>
                  <a:srgbClr val="002060"/>
                </a:solidFill>
              </a:rPr>
              <a:t>the MDD, flexibility is given to include all ARP Title III grants</a:t>
            </a:r>
            <a:r>
              <a:rPr lang="en-US" sz="2400" b="1" dirty="0" smtClean="0">
                <a:solidFill>
                  <a:srgbClr val="002060"/>
                </a:solidFill>
              </a:rPr>
              <a:t>.</a:t>
            </a:r>
          </a:p>
          <a:p>
            <a:pPr>
              <a:spcAft>
                <a:spcPts val="1000"/>
              </a:spcAft>
            </a:pPr>
            <a:endParaRPr lang="en-US" sz="1600" b="1" dirty="0">
              <a:solidFill>
                <a:srgbClr val="002060"/>
              </a:solidFill>
            </a:endParaRPr>
          </a:p>
          <a:p>
            <a:pPr>
              <a:spcAft>
                <a:spcPts val="1000"/>
              </a:spcAft>
            </a:pPr>
            <a:r>
              <a:rPr lang="en-US" sz="2000" b="1" dirty="0">
                <a:solidFill>
                  <a:srgbClr val="002060"/>
                </a:solidFill>
              </a:rPr>
              <a:t>Please note that further communications regarding the incentive program will be forthcoming.  PeerPlace will need an enhancement to record and track program participants receiving the incentives and a revised AMR will be disseminated for billing purposes.  </a:t>
            </a:r>
          </a:p>
        </p:txBody>
      </p:sp>
    </p:spTree>
    <p:extLst>
      <p:ext uri="{BB962C8B-B14F-4D97-AF65-F5344CB8AC3E}">
        <p14:creationId xmlns:p14="http://schemas.microsoft.com/office/powerpoint/2010/main" val="244109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21</a:t>
            </a:fld>
            <a:endParaRPr lang="en-US" dirty="0">
              <a:solidFill>
                <a:prstClr val="black">
                  <a:tint val="75000"/>
                </a:prstClr>
              </a:solidFill>
            </a:endParaRPr>
          </a:p>
        </p:txBody>
      </p:sp>
      <p:sp>
        <p:nvSpPr>
          <p:cNvPr id="5" name="Rectangle 4"/>
          <p:cNvSpPr/>
          <p:nvPr/>
        </p:nvSpPr>
        <p:spPr>
          <a:xfrm>
            <a:off x="5" y="6516759"/>
            <a:ext cx="9144001" cy="349474"/>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0" y="-34026"/>
            <a:ext cx="9144000" cy="419719"/>
          </a:xfrm>
          <a:prstGeom prst="rect">
            <a:avLst/>
          </a:prstGeom>
        </p:spPr>
      </p:pic>
      <p:sp>
        <p:nvSpPr>
          <p:cNvPr id="8" name="Title 1"/>
          <p:cNvSpPr txBox="1">
            <a:spLocks/>
          </p:cNvSpPr>
          <p:nvPr/>
        </p:nvSpPr>
        <p:spPr>
          <a:xfrm>
            <a:off x="228404" y="211565"/>
            <a:ext cx="8653460" cy="989706"/>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mn-lt"/>
              </a:rPr>
              <a:t>AMR &amp; AMR-OC FY 2022</a:t>
            </a:r>
            <a:endParaRPr lang="en-US" sz="3600" b="1" dirty="0">
              <a:solidFill>
                <a:srgbClr val="002060"/>
              </a:solidFill>
              <a:latin typeface="+mn-lt"/>
            </a:endParaRPr>
          </a:p>
        </p:txBody>
      </p:sp>
      <p:sp>
        <p:nvSpPr>
          <p:cNvPr id="2" name="Rectangle 1"/>
          <p:cNvSpPr/>
          <p:nvPr/>
        </p:nvSpPr>
        <p:spPr>
          <a:xfrm>
            <a:off x="735106" y="1613647"/>
            <a:ext cx="7590945" cy="3062377"/>
          </a:xfrm>
          <a:prstGeom prst="rect">
            <a:avLst/>
          </a:prstGeom>
        </p:spPr>
        <p:txBody>
          <a:bodyPr wrap="square">
            <a:spAutoFit/>
          </a:bodyPr>
          <a:lstStyle/>
          <a:p>
            <a:pPr>
              <a:spcAft>
                <a:spcPts val="1000"/>
              </a:spcAft>
            </a:pPr>
            <a:r>
              <a:rPr lang="en-US" sz="2400" b="1" dirty="0">
                <a:solidFill>
                  <a:srgbClr val="002060"/>
                </a:solidFill>
              </a:rPr>
              <a:t>Updated AMR and AMR-OC </a:t>
            </a:r>
            <a:r>
              <a:rPr lang="en-US" sz="2400" b="1" dirty="0" smtClean="0">
                <a:solidFill>
                  <a:srgbClr val="002060"/>
                </a:solidFill>
              </a:rPr>
              <a:t>spreadsheets are being </a:t>
            </a:r>
            <a:r>
              <a:rPr lang="en-US" sz="2400" b="1" dirty="0">
                <a:solidFill>
                  <a:srgbClr val="002060"/>
                </a:solidFill>
              </a:rPr>
              <a:t>created for the FY 2022 Area Plan Year.  Please use the new forms when submitting your October expenditures.  </a:t>
            </a:r>
          </a:p>
          <a:p>
            <a:pPr>
              <a:spcAft>
                <a:spcPts val="1000"/>
              </a:spcAft>
            </a:pPr>
            <a:endParaRPr lang="en-US" sz="2400" b="1" dirty="0">
              <a:solidFill>
                <a:srgbClr val="002060"/>
              </a:solidFill>
            </a:endParaRPr>
          </a:p>
          <a:p>
            <a:pPr>
              <a:spcAft>
                <a:spcPts val="1000"/>
              </a:spcAft>
            </a:pPr>
            <a:r>
              <a:rPr lang="en-US" sz="2400" b="1" dirty="0">
                <a:solidFill>
                  <a:srgbClr val="002060"/>
                </a:solidFill>
              </a:rPr>
              <a:t>These </a:t>
            </a:r>
            <a:r>
              <a:rPr lang="en-US" sz="2400" b="1" dirty="0" smtClean="0">
                <a:solidFill>
                  <a:srgbClr val="002060"/>
                </a:solidFill>
              </a:rPr>
              <a:t>forms will be posted to the Providers</a:t>
            </a:r>
            <a:r>
              <a:rPr lang="en-US" sz="2400" b="1" dirty="0">
                <a:solidFill>
                  <a:srgbClr val="002060"/>
                </a:solidFill>
              </a:rPr>
              <a:t>’ </a:t>
            </a:r>
            <a:r>
              <a:rPr lang="en-US" sz="2400" b="1" dirty="0" smtClean="0">
                <a:solidFill>
                  <a:srgbClr val="002060"/>
                </a:solidFill>
              </a:rPr>
              <a:t>Portal prior to October.</a:t>
            </a:r>
            <a:endParaRPr lang="en-US" sz="2400" b="1" dirty="0">
              <a:solidFill>
                <a:srgbClr val="002060"/>
              </a:solidFill>
            </a:endParaRPr>
          </a:p>
          <a:p>
            <a:pPr>
              <a:spcAft>
                <a:spcPts val="1000"/>
              </a:spcAft>
            </a:pPr>
            <a:endParaRPr lang="en-US" sz="2400" b="1" dirty="0">
              <a:solidFill>
                <a:srgbClr val="002060"/>
              </a:solidFill>
            </a:endParaRPr>
          </a:p>
        </p:txBody>
      </p:sp>
    </p:spTree>
    <p:extLst>
      <p:ext uri="{BB962C8B-B14F-4D97-AF65-F5344CB8AC3E}">
        <p14:creationId xmlns:p14="http://schemas.microsoft.com/office/powerpoint/2010/main" val="2266852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22</a:t>
            </a:fld>
            <a:endParaRPr lang="en-US" dirty="0">
              <a:solidFill>
                <a:prstClr val="black">
                  <a:tint val="75000"/>
                </a:prstClr>
              </a:solidFill>
            </a:endParaRPr>
          </a:p>
        </p:txBody>
      </p:sp>
      <p:sp>
        <p:nvSpPr>
          <p:cNvPr id="5" name="Rectangle 4"/>
          <p:cNvSpPr/>
          <p:nvPr/>
        </p:nvSpPr>
        <p:spPr>
          <a:xfrm>
            <a:off x="5" y="6516759"/>
            <a:ext cx="9144001" cy="349474"/>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0" y="-34026"/>
            <a:ext cx="9144000" cy="419719"/>
          </a:xfrm>
          <a:prstGeom prst="rect">
            <a:avLst/>
          </a:prstGeom>
        </p:spPr>
      </p:pic>
      <p:sp>
        <p:nvSpPr>
          <p:cNvPr id="8" name="Title 1"/>
          <p:cNvSpPr txBox="1">
            <a:spLocks/>
          </p:cNvSpPr>
          <p:nvPr/>
        </p:nvSpPr>
        <p:spPr>
          <a:xfrm>
            <a:off x="228404" y="211565"/>
            <a:ext cx="8653460" cy="126077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mn-lt"/>
              </a:rPr>
              <a:t>AMR-OC Expenditure Balances</a:t>
            </a:r>
            <a:endParaRPr lang="en-US" sz="3600" b="1" dirty="0">
              <a:solidFill>
                <a:srgbClr val="002060"/>
              </a:solidFill>
              <a:latin typeface="+mn-lt"/>
            </a:endParaRPr>
          </a:p>
        </p:txBody>
      </p:sp>
      <p:sp>
        <p:nvSpPr>
          <p:cNvPr id="2" name="Rectangle 1"/>
          <p:cNvSpPr/>
          <p:nvPr/>
        </p:nvSpPr>
        <p:spPr>
          <a:xfrm>
            <a:off x="756026" y="1717930"/>
            <a:ext cx="7631948" cy="5247590"/>
          </a:xfrm>
          <a:prstGeom prst="rect">
            <a:avLst/>
          </a:prstGeom>
        </p:spPr>
        <p:txBody>
          <a:bodyPr wrap="square">
            <a:spAutoFit/>
          </a:bodyPr>
          <a:lstStyle/>
          <a:p>
            <a:pPr>
              <a:spcAft>
                <a:spcPts val="1000"/>
              </a:spcAft>
            </a:pPr>
            <a:r>
              <a:rPr lang="en-US" sz="2400" b="1" dirty="0">
                <a:solidFill>
                  <a:srgbClr val="002060"/>
                </a:solidFill>
              </a:rPr>
              <a:t>When preparing your FY22 October AMR-OC, please use the expenditure balances that are shown remaining on the FFCRA ,CARES Act, Supplemental Nutrition, and Vaccine Access worksheet from the </a:t>
            </a:r>
            <a:r>
              <a:rPr lang="en-US" sz="2400" b="1" dirty="0" smtClean="0">
                <a:solidFill>
                  <a:srgbClr val="002060"/>
                </a:solidFill>
              </a:rPr>
              <a:t>Final </a:t>
            </a:r>
            <a:r>
              <a:rPr lang="en-US" sz="2400" b="1" dirty="0">
                <a:solidFill>
                  <a:srgbClr val="002060"/>
                </a:solidFill>
              </a:rPr>
              <a:t>(13-month) AMR-OC after all FY21 YTD expenditures have been reported. </a:t>
            </a:r>
          </a:p>
          <a:p>
            <a:pPr>
              <a:spcAft>
                <a:spcPts val="1000"/>
              </a:spcAft>
            </a:pPr>
            <a:endParaRPr lang="en-US" sz="2400" b="1" dirty="0">
              <a:solidFill>
                <a:srgbClr val="002060"/>
              </a:solidFill>
            </a:endParaRPr>
          </a:p>
          <a:p>
            <a:pPr>
              <a:spcAft>
                <a:spcPts val="1000"/>
              </a:spcAft>
            </a:pPr>
            <a:r>
              <a:rPr lang="en-US" sz="2400" b="1" dirty="0">
                <a:solidFill>
                  <a:srgbClr val="002060"/>
                </a:solidFill>
              </a:rPr>
              <a:t>This will be the new starting expenditure balance </a:t>
            </a:r>
            <a:r>
              <a:rPr lang="en-US" sz="2400" b="1" dirty="0" smtClean="0">
                <a:solidFill>
                  <a:srgbClr val="002060"/>
                </a:solidFill>
              </a:rPr>
              <a:t>from which </a:t>
            </a:r>
            <a:r>
              <a:rPr lang="en-US" sz="2400" b="1" dirty="0">
                <a:solidFill>
                  <a:srgbClr val="002060"/>
                </a:solidFill>
              </a:rPr>
              <a:t>all FY22 expenditures will be </a:t>
            </a:r>
            <a:r>
              <a:rPr lang="en-US" sz="2400" b="1" dirty="0" smtClean="0">
                <a:solidFill>
                  <a:srgbClr val="002060"/>
                </a:solidFill>
              </a:rPr>
              <a:t>deducted.  </a:t>
            </a:r>
            <a:r>
              <a:rPr lang="en-US" sz="2400" b="1" dirty="0">
                <a:solidFill>
                  <a:srgbClr val="002060"/>
                </a:solidFill>
              </a:rPr>
              <a:t>(This amount may be different than what is on your remit if you had requested any cash required for program operations in advance.)  </a:t>
            </a:r>
          </a:p>
          <a:p>
            <a:pPr marL="800100" lvl="1" indent="-342900">
              <a:buFontTx/>
              <a:buChar char="-"/>
            </a:pPr>
            <a:endParaRPr lang="en-US" sz="2400" dirty="0">
              <a:solidFill>
                <a:schemeClr val="accent1">
                  <a:lumMod val="50000"/>
                </a:schemeClr>
              </a:solidFill>
            </a:endParaRPr>
          </a:p>
          <a:p>
            <a:pPr marL="342900" indent="-342900">
              <a:buFont typeface="Arial" panose="020B0604020202020204" pitchFamily="34" charset="0"/>
              <a:buChar char="•"/>
            </a:pPr>
            <a:endParaRPr lang="en-US" sz="2200" dirty="0">
              <a:solidFill>
                <a:schemeClr val="accent1">
                  <a:lumMod val="50000"/>
                </a:schemeClr>
              </a:solidFill>
            </a:endParaRPr>
          </a:p>
        </p:txBody>
      </p:sp>
    </p:spTree>
    <p:extLst>
      <p:ext uri="{BB962C8B-B14F-4D97-AF65-F5344CB8AC3E}">
        <p14:creationId xmlns:p14="http://schemas.microsoft.com/office/powerpoint/2010/main" val="1680994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23</a:t>
            </a:fld>
            <a:endParaRPr lang="en-US" dirty="0">
              <a:solidFill>
                <a:prstClr val="black">
                  <a:tint val="75000"/>
                </a:prstClr>
              </a:solidFill>
            </a:endParaRPr>
          </a:p>
        </p:txBody>
      </p:sp>
      <p:sp>
        <p:nvSpPr>
          <p:cNvPr id="5" name="Rectangle 4"/>
          <p:cNvSpPr/>
          <p:nvPr/>
        </p:nvSpPr>
        <p:spPr>
          <a:xfrm>
            <a:off x="5" y="6516759"/>
            <a:ext cx="9144001" cy="349474"/>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0" y="-34026"/>
            <a:ext cx="9144000" cy="419719"/>
          </a:xfrm>
          <a:prstGeom prst="rect">
            <a:avLst/>
          </a:prstGeom>
        </p:spPr>
      </p:pic>
      <p:sp>
        <p:nvSpPr>
          <p:cNvPr id="8" name="Title 1"/>
          <p:cNvSpPr txBox="1">
            <a:spLocks/>
          </p:cNvSpPr>
          <p:nvPr/>
        </p:nvSpPr>
        <p:spPr>
          <a:xfrm>
            <a:off x="228404" y="211565"/>
            <a:ext cx="8653460" cy="126077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mn-lt"/>
              </a:rPr>
              <a:t>AMR-OC Expenditure Balances</a:t>
            </a:r>
            <a:endParaRPr lang="en-US" sz="3600" b="1" dirty="0">
              <a:solidFill>
                <a:srgbClr val="002060"/>
              </a:solidFill>
              <a:latin typeface="+mn-lt"/>
            </a:endParaRPr>
          </a:p>
        </p:txBody>
      </p:sp>
      <p:sp>
        <p:nvSpPr>
          <p:cNvPr id="2" name="Rectangle 1"/>
          <p:cNvSpPr/>
          <p:nvPr/>
        </p:nvSpPr>
        <p:spPr>
          <a:xfrm>
            <a:off x="986642" y="1947195"/>
            <a:ext cx="7631948" cy="1297791"/>
          </a:xfrm>
          <a:prstGeom prst="rect">
            <a:avLst/>
          </a:prstGeom>
        </p:spPr>
        <p:txBody>
          <a:bodyPr wrap="square">
            <a:spAutoFit/>
          </a:bodyPr>
          <a:lstStyle/>
          <a:p>
            <a:pPr>
              <a:spcAft>
                <a:spcPts val="1000"/>
              </a:spcAft>
            </a:pPr>
            <a:endParaRPr lang="en-US" sz="2400" dirty="0">
              <a:solidFill>
                <a:schemeClr val="accent1">
                  <a:lumMod val="50000"/>
                </a:schemeClr>
              </a:solidFill>
            </a:endParaRPr>
          </a:p>
          <a:p>
            <a:pPr marL="800100" lvl="1" indent="-342900">
              <a:buFontTx/>
              <a:buChar char="-"/>
            </a:pPr>
            <a:endParaRPr lang="en-US" sz="2400" dirty="0">
              <a:solidFill>
                <a:schemeClr val="accent1">
                  <a:lumMod val="50000"/>
                </a:schemeClr>
              </a:solidFill>
            </a:endParaRPr>
          </a:p>
          <a:p>
            <a:pPr marL="342900" indent="-342900">
              <a:buFont typeface="Arial" panose="020B0604020202020204" pitchFamily="34" charset="0"/>
              <a:buChar char="•"/>
            </a:pPr>
            <a:endParaRPr lang="en-US" sz="2200" dirty="0">
              <a:solidFill>
                <a:schemeClr val="accent1">
                  <a:lumMod val="50000"/>
                </a:schemeClr>
              </a:solidFill>
            </a:endParaRPr>
          </a:p>
        </p:txBody>
      </p:sp>
      <p:pic>
        <p:nvPicPr>
          <p:cNvPr id="9" name="Picture 8"/>
          <p:cNvPicPr>
            <a:picLocks noChangeAspect="1"/>
          </p:cNvPicPr>
          <p:nvPr/>
        </p:nvPicPr>
        <p:blipFill rotWithShape="1">
          <a:blip r:embed="rId4"/>
          <a:srcRect l="18759" t="31713" r="23749" b="40876"/>
          <a:stretch/>
        </p:blipFill>
        <p:spPr>
          <a:xfrm>
            <a:off x="245364" y="1619084"/>
            <a:ext cx="7524205" cy="1942582"/>
          </a:xfrm>
          <a:prstGeom prst="rect">
            <a:avLst/>
          </a:prstGeom>
        </p:spPr>
      </p:pic>
      <p:pic>
        <p:nvPicPr>
          <p:cNvPr id="10" name="Picture 9"/>
          <p:cNvPicPr>
            <a:picLocks noChangeAspect="1"/>
          </p:cNvPicPr>
          <p:nvPr/>
        </p:nvPicPr>
        <p:blipFill rotWithShape="1">
          <a:blip r:embed="rId5"/>
          <a:srcRect l="1882" t="29372" r="39054" b="40487"/>
          <a:stretch/>
        </p:blipFill>
        <p:spPr>
          <a:xfrm>
            <a:off x="1627537" y="3889777"/>
            <a:ext cx="7254327" cy="2214502"/>
          </a:xfrm>
          <a:prstGeom prst="rect">
            <a:avLst/>
          </a:prstGeom>
        </p:spPr>
      </p:pic>
      <p:sp>
        <p:nvSpPr>
          <p:cNvPr id="12" name="Oval 11"/>
          <p:cNvSpPr/>
          <p:nvPr/>
        </p:nvSpPr>
        <p:spPr>
          <a:xfrm>
            <a:off x="3862090" y="4858717"/>
            <a:ext cx="940526"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829043" y="2549969"/>
            <a:ext cx="940526"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4" idx="3"/>
            <a:endCxn id="12" idx="7"/>
          </p:cNvCxnSpPr>
          <p:nvPr/>
        </p:nvCxnSpPr>
        <p:spPr>
          <a:xfrm flipH="1">
            <a:off x="4664879" y="3330458"/>
            <a:ext cx="2301901" cy="166217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751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08C819-A8D6-49B7-9711-697A480D5E4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5" y="6540285"/>
            <a:ext cx="9144001" cy="341446"/>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Calibri"/>
                <a:cs typeface="Times New Roman"/>
              </a:rPr>
              <a:t>                                                                                                                                   </a:t>
            </a:r>
          </a:p>
        </p:txBody>
      </p:sp>
      <p:pic>
        <p:nvPicPr>
          <p:cNvPr id="7" name="Picture 6"/>
          <p:cNvPicPr>
            <a:picLocks noChangeAspect="1"/>
          </p:cNvPicPr>
          <p:nvPr/>
        </p:nvPicPr>
        <p:blipFill>
          <a:blip r:embed="rId3"/>
          <a:stretch>
            <a:fillRect/>
          </a:stretch>
        </p:blipFill>
        <p:spPr>
          <a:xfrm>
            <a:off x="1" y="-108482"/>
            <a:ext cx="9144000" cy="433946"/>
          </a:xfrm>
          <a:prstGeom prst="rect">
            <a:avLst/>
          </a:prstGeom>
        </p:spPr>
      </p:pic>
      <p:sp>
        <p:nvSpPr>
          <p:cNvPr id="4" name="TextBox 3"/>
          <p:cNvSpPr txBox="1"/>
          <p:nvPr/>
        </p:nvSpPr>
        <p:spPr>
          <a:xfrm>
            <a:off x="304495" y="2606390"/>
            <a:ext cx="853502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ea typeface="+mn-ea"/>
                <a:cs typeface="+mn-cs"/>
              </a:rPr>
              <a:t>Question and Answer</a:t>
            </a:r>
          </a:p>
        </p:txBody>
      </p:sp>
      <p:sp>
        <p:nvSpPr>
          <p:cNvPr id="2" name="TextBox 1"/>
          <p:cNvSpPr txBox="1"/>
          <p:nvPr/>
        </p:nvSpPr>
        <p:spPr>
          <a:xfrm>
            <a:off x="3143250" y="5117074"/>
            <a:ext cx="5696265" cy="120032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2060"/>
                </a:solidFill>
                <a:effectLst/>
                <a:uLnTx/>
                <a:uFillTx/>
                <a:latin typeface="Calibri" panose="020F0502020204030204"/>
                <a:ea typeface="+mn-ea"/>
                <a:cs typeface="+mn-cs"/>
              </a:rPr>
              <a:t>Facilitated</a:t>
            </a:r>
            <a:br>
              <a:rPr kumimoji="0" lang="en-US" sz="3600" b="0" i="0" u="none" strike="noStrike" kern="1200" cap="none" spc="0" normalizeH="0" baseline="0" noProof="0" dirty="0" smtClean="0">
                <a:ln>
                  <a:noFill/>
                </a:ln>
                <a:solidFill>
                  <a:srgbClr val="002060"/>
                </a:solidFill>
                <a:effectLst/>
                <a:uLnTx/>
                <a:uFillTx/>
                <a:latin typeface="Calibri" panose="020F0502020204030204"/>
                <a:ea typeface="+mn-ea"/>
                <a:cs typeface="+mn-cs"/>
              </a:rPr>
            </a:br>
            <a:r>
              <a:rPr kumimoji="0" lang="en-US" sz="3600" b="0" i="0" u="none" strike="noStrike" kern="1200" cap="none" spc="0" normalizeH="0" baseline="0" noProof="0" dirty="0" smtClean="0">
                <a:ln>
                  <a:noFill/>
                </a:ln>
                <a:solidFill>
                  <a:srgbClr val="002060"/>
                </a:solidFill>
                <a:effectLst/>
                <a:uLnTx/>
                <a:uFillTx/>
                <a:latin typeface="Calibri" panose="020F0502020204030204"/>
                <a:ea typeface="+mn-ea"/>
                <a:cs typeface="+mn-cs"/>
              </a:rPr>
              <a:t>Group Discussion</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41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3</a:t>
            </a:fld>
            <a:endParaRPr lang="en-US" dirty="0">
              <a:solidFill>
                <a:prstClr val="black">
                  <a:tint val="75000"/>
                </a:prstClr>
              </a:solidFill>
            </a:endParaRPr>
          </a:p>
        </p:txBody>
      </p:sp>
      <p:sp>
        <p:nvSpPr>
          <p:cNvPr id="5" name="Rectangle 4"/>
          <p:cNvSpPr/>
          <p:nvPr/>
        </p:nvSpPr>
        <p:spPr>
          <a:xfrm>
            <a:off x="5" y="6505731"/>
            <a:ext cx="9144001" cy="360502"/>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154976"/>
            <a:ext cx="9144000" cy="389738"/>
          </a:xfrm>
          <a:prstGeom prst="rect">
            <a:avLst/>
          </a:prstGeom>
        </p:spPr>
      </p:pic>
      <p:sp>
        <p:nvSpPr>
          <p:cNvPr id="8" name="Title 1"/>
          <p:cNvSpPr txBox="1">
            <a:spLocks/>
          </p:cNvSpPr>
          <p:nvPr/>
        </p:nvSpPr>
        <p:spPr>
          <a:xfrm>
            <a:off x="255055" y="305472"/>
            <a:ext cx="8633891" cy="1021883"/>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mn-lt"/>
              </a:rPr>
              <a:t>Project Period End Dates</a:t>
            </a:r>
            <a:endParaRPr lang="en-US" sz="3600" b="1" dirty="0">
              <a:solidFill>
                <a:srgbClr val="002060"/>
              </a:solidFill>
              <a:latin typeface="+mn-lt"/>
            </a:endParaRPr>
          </a:p>
        </p:txBody>
      </p:sp>
      <p:pic>
        <p:nvPicPr>
          <p:cNvPr id="4" name="Picture 3"/>
          <p:cNvPicPr>
            <a:picLocks noChangeAspect="1"/>
          </p:cNvPicPr>
          <p:nvPr/>
        </p:nvPicPr>
        <p:blipFill rotWithShape="1">
          <a:blip r:embed="rId4"/>
          <a:srcRect l="26676" t="27862" r="27463" b="47710"/>
          <a:stretch/>
        </p:blipFill>
        <p:spPr>
          <a:xfrm>
            <a:off x="1" y="2114539"/>
            <a:ext cx="9023244" cy="2612444"/>
          </a:xfrm>
          <a:prstGeom prst="rect">
            <a:avLst/>
          </a:prstGeom>
        </p:spPr>
      </p:pic>
    </p:spTree>
    <p:extLst>
      <p:ext uri="{BB962C8B-B14F-4D97-AF65-F5344CB8AC3E}">
        <p14:creationId xmlns:p14="http://schemas.microsoft.com/office/powerpoint/2010/main" val="636463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4</a:t>
            </a:fld>
            <a:endParaRPr lang="en-US" dirty="0">
              <a:solidFill>
                <a:prstClr val="black">
                  <a:tint val="75000"/>
                </a:prstClr>
              </a:solidFill>
            </a:endParaRPr>
          </a:p>
        </p:txBody>
      </p:sp>
      <p:sp>
        <p:nvSpPr>
          <p:cNvPr id="5" name="Rectangle 4"/>
          <p:cNvSpPr/>
          <p:nvPr/>
        </p:nvSpPr>
        <p:spPr>
          <a:xfrm>
            <a:off x="5" y="6505731"/>
            <a:ext cx="9144001" cy="360502"/>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154976"/>
            <a:ext cx="9144000" cy="389738"/>
          </a:xfrm>
          <a:prstGeom prst="rect">
            <a:avLst/>
          </a:prstGeom>
        </p:spPr>
      </p:pic>
      <p:sp>
        <p:nvSpPr>
          <p:cNvPr id="2" name="Rectangle 1"/>
          <p:cNvSpPr/>
          <p:nvPr/>
        </p:nvSpPr>
        <p:spPr>
          <a:xfrm>
            <a:off x="491067" y="1612084"/>
            <a:ext cx="8024284" cy="5262979"/>
          </a:xfrm>
          <a:prstGeom prst="rect">
            <a:avLst/>
          </a:prstGeom>
        </p:spPr>
        <p:txBody>
          <a:bodyPr wrap="square">
            <a:spAutoFit/>
          </a:bodyPr>
          <a:lstStyle/>
          <a:p>
            <a:r>
              <a:rPr lang="en-US" sz="2400" b="1" dirty="0">
                <a:solidFill>
                  <a:srgbClr val="002060"/>
                </a:solidFill>
              </a:rPr>
              <a:t>Because Families First &amp; CARES Act funding is specifically appropriated for COVID-19 response, we encourage the use of </a:t>
            </a:r>
            <a:r>
              <a:rPr lang="en-US" sz="2400" b="1" dirty="0" smtClean="0">
                <a:solidFill>
                  <a:srgbClr val="002060"/>
                </a:solidFill>
              </a:rPr>
              <a:t>federal funding </a:t>
            </a:r>
            <a:r>
              <a:rPr lang="en-US" sz="2400" b="1" dirty="0">
                <a:solidFill>
                  <a:srgbClr val="002060"/>
                </a:solidFill>
              </a:rPr>
              <a:t>in the following order:</a:t>
            </a:r>
          </a:p>
          <a:p>
            <a:pPr algn="ctr"/>
            <a:endParaRPr lang="en-US" sz="2400" b="1" dirty="0">
              <a:solidFill>
                <a:srgbClr val="002060"/>
              </a:solidFill>
            </a:endParaRPr>
          </a:p>
          <a:p>
            <a:pPr marL="1150938" lvl="0" indent="-457200">
              <a:buFont typeface="+mj-lt"/>
              <a:buAutoNum type="arabicPeriod"/>
              <a:tabLst>
                <a:tab pos="8118475" algn="l"/>
              </a:tabLst>
            </a:pPr>
            <a:r>
              <a:rPr lang="en-US" sz="2400" b="1" dirty="0" smtClean="0">
                <a:solidFill>
                  <a:srgbClr val="002060"/>
                </a:solidFill>
              </a:rPr>
              <a:t>Families </a:t>
            </a:r>
            <a:r>
              <a:rPr lang="en-US" sz="2400" b="1" dirty="0">
                <a:solidFill>
                  <a:srgbClr val="002060"/>
                </a:solidFill>
              </a:rPr>
              <a:t>First  </a:t>
            </a:r>
          </a:p>
          <a:p>
            <a:pPr marL="1150938" lvl="0" indent="-457200">
              <a:buFont typeface="+mj-lt"/>
              <a:buAutoNum type="arabicPeriod"/>
              <a:tabLst>
                <a:tab pos="8118475" algn="l"/>
              </a:tabLst>
            </a:pPr>
            <a:r>
              <a:rPr lang="en-US" sz="2400" b="1" dirty="0">
                <a:solidFill>
                  <a:srgbClr val="002060"/>
                </a:solidFill>
              </a:rPr>
              <a:t>CARES Act </a:t>
            </a:r>
          </a:p>
          <a:p>
            <a:pPr marL="1150938" lvl="0" indent="-457200">
              <a:buFont typeface="+mj-lt"/>
              <a:buAutoNum type="arabicPeriod"/>
              <a:tabLst>
                <a:tab pos="8118475" algn="l"/>
              </a:tabLst>
            </a:pPr>
            <a:r>
              <a:rPr lang="en-US" sz="2400" b="1" dirty="0">
                <a:solidFill>
                  <a:srgbClr val="002060"/>
                </a:solidFill>
              </a:rPr>
              <a:t>“Regular” </a:t>
            </a:r>
            <a:r>
              <a:rPr lang="en-US" sz="2400" b="1" dirty="0" smtClean="0">
                <a:solidFill>
                  <a:srgbClr val="002060"/>
                </a:solidFill>
              </a:rPr>
              <a:t>FY20 &amp; FY21 Title </a:t>
            </a:r>
            <a:r>
              <a:rPr lang="en-US" sz="2400" b="1" dirty="0">
                <a:solidFill>
                  <a:srgbClr val="002060"/>
                </a:solidFill>
              </a:rPr>
              <a:t>III grant funds, starting </a:t>
            </a:r>
            <a:r>
              <a:rPr lang="en-US" sz="2400" b="1" dirty="0" smtClean="0">
                <a:solidFill>
                  <a:srgbClr val="002060"/>
                </a:solidFill>
              </a:rPr>
              <a:t>first with </a:t>
            </a:r>
            <a:r>
              <a:rPr lang="en-US" sz="2400" b="1" dirty="0">
                <a:solidFill>
                  <a:srgbClr val="002060"/>
                </a:solidFill>
              </a:rPr>
              <a:t>the oldest funds </a:t>
            </a:r>
            <a:r>
              <a:rPr lang="en-US" sz="2400" b="1" dirty="0" smtClean="0">
                <a:solidFill>
                  <a:srgbClr val="002060"/>
                </a:solidFill>
              </a:rPr>
              <a:t>available </a:t>
            </a:r>
            <a:r>
              <a:rPr lang="en-US" sz="2400" b="1" dirty="0">
                <a:solidFill>
                  <a:srgbClr val="002060"/>
                </a:solidFill>
              </a:rPr>
              <a:t>and </a:t>
            </a:r>
            <a:r>
              <a:rPr lang="en-US" sz="2400" b="1" dirty="0" smtClean="0">
                <a:solidFill>
                  <a:srgbClr val="002060"/>
                </a:solidFill>
              </a:rPr>
              <a:t>utilizing </a:t>
            </a:r>
            <a:r>
              <a:rPr lang="en-US" sz="2400" b="1" dirty="0">
                <a:solidFill>
                  <a:srgbClr val="002060"/>
                </a:solidFill>
              </a:rPr>
              <a:t>the flexibility of </a:t>
            </a:r>
            <a:r>
              <a:rPr lang="en-US" sz="2400" b="1" dirty="0" smtClean="0">
                <a:solidFill>
                  <a:srgbClr val="002060"/>
                </a:solidFill>
              </a:rPr>
              <a:t>the Major Disaster Declaration (MDD)</a:t>
            </a:r>
            <a:endParaRPr lang="en-US" sz="2400" b="1" dirty="0">
              <a:solidFill>
                <a:srgbClr val="002060"/>
              </a:solidFill>
            </a:endParaRPr>
          </a:p>
          <a:p>
            <a:pPr marL="1150938" lvl="0" indent="-457200">
              <a:buFont typeface="+mj-lt"/>
              <a:buAutoNum type="arabicPeriod"/>
              <a:tabLst>
                <a:tab pos="8118475" algn="l"/>
              </a:tabLst>
            </a:pPr>
            <a:r>
              <a:rPr lang="en-US" sz="2400" b="1" dirty="0">
                <a:solidFill>
                  <a:srgbClr val="002060"/>
                </a:solidFill>
              </a:rPr>
              <a:t>Supplemental Nutrition</a:t>
            </a:r>
          </a:p>
          <a:p>
            <a:pPr marL="1150938" lvl="0" indent="-457200">
              <a:buFont typeface="+mj-lt"/>
              <a:buAutoNum type="arabicPeriod"/>
              <a:tabLst>
                <a:tab pos="8118475" algn="l"/>
              </a:tabLst>
            </a:pPr>
            <a:r>
              <a:rPr lang="en-US" sz="2400" b="1" dirty="0">
                <a:solidFill>
                  <a:srgbClr val="002060"/>
                </a:solidFill>
              </a:rPr>
              <a:t>Vaccine </a:t>
            </a:r>
            <a:r>
              <a:rPr lang="en-US" sz="2400" b="1" dirty="0" smtClean="0">
                <a:solidFill>
                  <a:srgbClr val="002060"/>
                </a:solidFill>
              </a:rPr>
              <a:t>Access</a:t>
            </a:r>
          </a:p>
          <a:p>
            <a:endParaRPr lang="en-US" sz="2400" dirty="0" smtClean="0">
              <a:solidFill>
                <a:schemeClr val="accent1">
                  <a:lumMod val="50000"/>
                </a:schemeClr>
              </a:solidFill>
            </a:endParaRPr>
          </a:p>
          <a:p>
            <a:r>
              <a:rPr lang="en-US" sz="2400" b="1" dirty="0">
                <a:solidFill>
                  <a:srgbClr val="002060"/>
                </a:solidFill>
              </a:rPr>
              <a:t>10% Federal Carryover Limit </a:t>
            </a:r>
            <a:r>
              <a:rPr lang="en-US" sz="2400" b="1" dirty="0" smtClean="0">
                <a:solidFill>
                  <a:srgbClr val="002060"/>
                </a:solidFill>
              </a:rPr>
              <a:t>waived going </a:t>
            </a:r>
            <a:r>
              <a:rPr lang="en-US" sz="2400" b="1" dirty="0">
                <a:solidFill>
                  <a:srgbClr val="002060"/>
                </a:solidFill>
              </a:rPr>
              <a:t>into </a:t>
            </a:r>
            <a:r>
              <a:rPr lang="en-US" sz="2400" b="1" dirty="0" smtClean="0">
                <a:solidFill>
                  <a:srgbClr val="002060"/>
                </a:solidFill>
              </a:rPr>
              <a:t>FY2022</a:t>
            </a:r>
            <a:endParaRPr lang="en-US" sz="2400" b="1" dirty="0">
              <a:solidFill>
                <a:srgbClr val="002060"/>
              </a:solidFill>
            </a:endParaRPr>
          </a:p>
          <a:p>
            <a:endParaRPr lang="en-US" sz="2400" dirty="0"/>
          </a:p>
        </p:txBody>
      </p:sp>
      <p:sp>
        <p:nvSpPr>
          <p:cNvPr id="8" name="Title 1"/>
          <p:cNvSpPr txBox="1">
            <a:spLocks/>
          </p:cNvSpPr>
          <p:nvPr/>
        </p:nvSpPr>
        <p:spPr>
          <a:xfrm>
            <a:off x="255055" y="305471"/>
            <a:ext cx="8633891" cy="1161859"/>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mn-lt"/>
              </a:rPr>
              <a:t>Use of Funding</a:t>
            </a:r>
          </a:p>
          <a:p>
            <a:r>
              <a:rPr lang="en-US" sz="3600" b="1" dirty="0" smtClean="0">
                <a:solidFill>
                  <a:srgbClr val="002060"/>
                </a:solidFill>
                <a:latin typeface="+mn-lt"/>
              </a:rPr>
              <a:t>Federal Funds</a:t>
            </a:r>
            <a:endParaRPr lang="en-US" sz="3600" b="1" dirty="0">
              <a:solidFill>
                <a:srgbClr val="002060"/>
              </a:solidFill>
              <a:latin typeface="+mn-lt"/>
            </a:endParaRPr>
          </a:p>
        </p:txBody>
      </p:sp>
    </p:spTree>
    <p:extLst>
      <p:ext uri="{BB962C8B-B14F-4D97-AF65-F5344CB8AC3E}">
        <p14:creationId xmlns:p14="http://schemas.microsoft.com/office/powerpoint/2010/main" val="2657423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5</a:t>
            </a:fld>
            <a:endParaRPr lang="en-US" dirty="0">
              <a:solidFill>
                <a:prstClr val="black">
                  <a:tint val="75000"/>
                </a:prstClr>
              </a:solidFill>
            </a:endParaRPr>
          </a:p>
        </p:txBody>
      </p:sp>
      <p:sp>
        <p:nvSpPr>
          <p:cNvPr id="5" name="Rectangle 4"/>
          <p:cNvSpPr/>
          <p:nvPr/>
        </p:nvSpPr>
        <p:spPr>
          <a:xfrm>
            <a:off x="5" y="6505731"/>
            <a:ext cx="9144001" cy="360502"/>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154976"/>
            <a:ext cx="9144000" cy="389738"/>
          </a:xfrm>
          <a:prstGeom prst="rect">
            <a:avLst/>
          </a:prstGeom>
        </p:spPr>
      </p:pic>
      <p:sp>
        <p:nvSpPr>
          <p:cNvPr id="2" name="Rectangle 1"/>
          <p:cNvSpPr/>
          <p:nvPr/>
        </p:nvSpPr>
        <p:spPr>
          <a:xfrm>
            <a:off x="491067" y="1612084"/>
            <a:ext cx="8024284" cy="3724096"/>
          </a:xfrm>
          <a:prstGeom prst="rect">
            <a:avLst/>
          </a:prstGeom>
        </p:spPr>
        <p:txBody>
          <a:bodyPr wrap="square">
            <a:spAutoFit/>
          </a:bodyPr>
          <a:lstStyle/>
          <a:p>
            <a:pPr>
              <a:spcBef>
                <a:spcPts val="2400"/>
              </a:spcBef>
            </a:pPr>
            <a:r>
              <a:rPr lang="en-US" sz="2400" b="1" dirty="0">
                <a:solidFill>
                  <a:srgbClr val="002060"/>
                </a:solidFill>
              </a:rPr>
              <a:t>Please note that carryover is not allowed for state general funds. </a:t>
            </a:r>
            <a:endParaRPr lang="en-US" sz="2400" b="1" dirty="0" smtClean="0">
              <a:solidFill>
                <a:srgbClr val="002060"/>
              </a:solidFill>
            </a:endParaRPr>
          </a:p>
          <a:p>
            <a:pPr>
              <a:spcBef>
                <a:spcPts val="2400"/>
              </a:spcBef>
            </a:pPr>
            <a:r>
              <a:rPr lang="en-US" sz="2400" b="1" dirty="0" smtClean="0">
                <a:solidFill>
                  <a:srgbClr val="002060"/>
                </a:solidFill>
              </a:rPr>
              <a:t>The </a:t>
            </a:r>
            <a:r>
              <a:rPr lang="en-US" sz="2400" b="1" dirty="0">
                <a:solidFill>
                  <a:srgbClr val="002060"/>
                </a:solidFill>
              </a:rPr>
              <a:t>Area Agency shall submit its final request for state general funds by June </a:t>
            </a:r>
            <a:r>
              <a:rPr lang="en-US" sz="2400" b="1" dirty="0" smtClean="0">
                <a:solidFill>
                  <a:srgbClr val="002060"/>
                </a:solidFill>
              </a:rPr>
              <a:t>12</a:t>
            </a:r>
            <a:r>
              <a:rPr lang="en-US" sz="2400" b="1" baseline="30000" dirty="0" smtClean="0">
                <a:solidFill>
                  <a:srgbClr val="002060"/>
                </a:solidFill>
              </a:rPr>
              <a:t>th</a:t>
            </a:r>
            <a:r>
              <a:rPr lang="en-US" sz="2400" b="1" dirty="0" smtClean="0">
                <a:solidFill>
                  <a:srgbClr val="002060"/>
                </a:solidFill>
              </a:rPr>
              <a:t>. </a:t>
            </a:r>
            <a:r>
              <a:rPr lang="en-US" sz="2400" b="1" dirty="0">
                <a:solidFill>
                  <a:srgbClr val="002060"/>
                </a:solidFill>
              </a:rPr>
              <a:t> </a:t>
            </a:r>
            <a:r>
              <a:rPr lang="en-US" sz="2400" b="1" dirty="0" smtClean="0">
                <a:solidFill>
                  <a:srgbClr val="002060"/>
                </a:solidFill>
              </a:rPr>
              <a:t>All such funds shall be obligated </a:t>
            </a:r>
            <a:r>
              <a:rPr lang="en-US" sz="2400" b="1" dirty="0">
                <a:solidFill>
                  <a:srgbClr val="002060"/>
                </a:solidFill>
              </a:rPr>
              <a:t>by June 30th of the Contract year and </a:t>
            </a:r>
            <a:r>
              <a:rPr lang="en-US" sz="2400" b="1" dirty="0" smtClean="0">
                <a:solidFill>
                  <a:srgbClr val="002060"/>
                </a:solidFill>
              </a:rPr>
              <a:t>liquidated </a:t>
            </a:r>
            <a:r>
              <a:rPr lang="en-US" sz="2400" b="1" dirty="0">
                <a:solidFill>
                  <a:srgbClr val="002060"/>
                </a:solidFill>
              </a:rPr>
              <a:t>by September 30th of the reporting </a:t>
            </a:r>
            <a:r>
              <a:rPr lang="en-US" sz="2400" b="1" dirty="0" smtClean="0">
                <a:solidFill>
                  <a:srgbClr val="002060"/>
                </a:solidFill>
              </a:rPr>
              <a:t>year, </a:t>
            </a:r>
            <a:r>
              <a:rPr lang="en-US" sz="2400" b="1" dirty="0">
                <a:solidFill>
                  <a:srgbClr val="002060"/>
                </a:solidFill>
              </a:rPr>
              <a:t>or the Area Agency shall return the unspent state general funds to the State Agency.  </a:t>
            </a:r>
          </a:p>
          <a:p>
            <a:endParaRPr lang="en-US" sz="2400" dirty="0"/>
          </a:p>
        </p:txBody>
      </p:sp>
      <p:sp>
        <p:nvSpPr>
          <p:cNvPr id="8" name="Title 1"/>
          <p:cNvSpPr txBox="1">
            <a:spLocks/>
          </p:cNvSpPr>
          <p:nvPr/>
        </p:nvSpPr>
        <p:spPr>
          <a:xfrm>
            <a:off x="255055" y="305471"/>
            <a:ext cx="8633891" cy="1161859"/>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mn-lt"/>
              </a:rPr>
              <a:t>Use of Funding</a:t>
            </a:r>
          </a:p>
          <a:p>
            <a:r>
              <a:rPr lang="en-US" sz="3600" b="1" dirty="0" smtClean="0">
                <a:solidFill>
                  <a:srgbClr val="002060"/>
                </a:solidFill>
                <a:latin typeface="+mn-lt"/>
              </a:rPr>
              <a:t>State General Funds</a:t>
            </a:r>
          </a:p>
        </p:txBody>
      </p:sp>
    </p:spTree>
    <p:extLst>
      <p:ext uri="{BB962C8B-B14F-4D97-AF65-F5344CB8AC3E}">
        <p14:creationId xmlns:p14="http://schemas.microsoft.com/office/powerpoint/2010/main" val="865148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6</a:t>
            </a:fld>
            <a:endParaRPr lang="en-US" dirty="0">
              <a:solidFill>
                <a:prstClr val="black">
                  <a:tint val="75000"/>
                </a:prstClr>
              </a:solidFill>
            </a:endParaRPr>
          </a:p>
        </p:txBody>
      </p:sp>
      <p:sp>
        <p:nvSpPr>
          <p:cNvPr id="5" name="Rectangle 4"/>
          <p:cNvSpPr/>
          <p:nvPr/>
        </p:nvSpPr>
        <p:spPr>
          <a:xfrm>
            <a:off x="5" y="6505731"/>
            <a:ext cx="9144001" cy="360502"/>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154976"/>
            <a:ext cx="9144000" cy="389738"/>
          </a:xfrm>
          <a:prstGeom prst="rect">
            <a:avLst/>
          </a:prstGeom>
        </p:spPr>
      </p:pic>
      <p:sp>
        <p:nvSpPr>
          <p:cNvPr id="2" name="Rectangle 1"/>
          <p:cNvSpPr/>
          <p:nvPr/>
        </p:nvSpPr>
        <p:spPr>
          <a:xfrm>
            <a:off x="852407" y="1612084"/>
            <a:ext cx="7662944" cy="3416320"/>
          </a:xfrm>
          <a:prstGeom prst="rect">
            <a:avLst/>
          </a:prstGeom>
        </p:spPr>
        <p:txBody>
          <a:bodyPr wrap="square">
            <a:spAutoFit/>
          </a:bodyPr>
          <a:lstStyle/>
          <a:p>
            <a:pPr marL="457200" lvl="0" indent="-457200">
              <a:buFont typeface="Arial" panose="020B0604020202020204" pitchFamily="34" charset="0"/>
              <a:buChar char="•"/>
            </a:pPr>
            <a:r>
              <a:rPr lang="en-US" sz="2400" b="1" dirty="0" smtClean="0">
                <a:solidFill>
                  <a:srgbClr val="002060"/>
                </a:solidFill>
              </a:rPr>
              <a:t>The </a:t>
            </a:r>
            <a:r>
              <a:rPr lang="en-US" sz="2400" b="1" dirty="0">
                <a:solidFill>
                  <a:srgbClr val="002060"/>
                </a:solidFill>
              </a:rPr>
              <a:t>Families </a:t>
            </a:r>
            <a:r>
              <a:rPr lang="en-US" sz="2400" b="1" dirty="0" smtClean="0">
                <a:solidFill>
                  <a:srgbClr val="002060"/>
                </a:solidFill>
              </a:rPr>
              <a:t>First, CARES Act, Supplemental Nutrition and Vaccine Access funding have all been </a:t>
            </a:r>
            <a:r>
              <a:rPr lang="en-US" sz="2400" b="1" dirty="0">
                <a:solidFill>
                  <a:srgbClr val="002060"/>
                </a:solidFill>
              </a:rPr>
              <a:t>issued under separate grant awards </a:t>
            </a:r>
          </a:p>
          <a:p>
            <a:pPr lvl="0"/>
            <a:endParaRPr lang="en-US" sz="2400" b="1" dirty="0">
              <a:solidFill>
                <a:srgbClr val="002060"/>
              </a:solidFill>
            </a:endParaRPr>
          </a:p>
          <a:p>
            <a:pPr marL="457200" lvl="0" indent="-457200">
              <a:buFont typeface="Arial" panose="020B0604020202020204" pitchFamily="34" charset="0"/>
              <a:buChar char="•"/>
            </a:pPr>
            <a:r>
              <a:rPr lang="en-US" sz="2400" b="1" dirty="0">
                <a:solidFill>
                  <a:srgbClr val="002060"/>
                </a:solidFill>
              </a:rPr>
              <a:t>Therefore, funds as well as service units and individuals served must be accounted for separately from the regular issuance of Title III OAA funding</a:t>
            </a:r>
          </a:p>
          <a:p>
            <a:endParaRPr lang="en-US" sz="2400" dirty="0">
              <a:solidFill>
                <a:schemeClr val="accent1">
                  <a:lumMod val="50000"/>
                </a:schemeClr>
              </a:solidFill>
            </a:endParaRPr>
          </a:p>
          <a:p>
            <a:endParaRPr lang="en-US" sz="2400" dirty="0"/>
          </a:p>
        </p:txBody>
      </p:sp>
      <p:sp>
        <p:nvSpPr>
          <p:cNvPr id="8" name="Title 1"/>
          <p:cNvSpPr txBox="1">
            <a:spLocks/>
          </p:cNvSpPr>
          <p:nvPr/>
        </p:nvSpPr>
        <p:spPr>
          <a:xfrm>
            <a:off x="255055" y="305472"/>
            <a:ext cx="8633891" cy="697418"/>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mn-lt"/>
              </a:rPr>
              <a:t>Use of Funding</a:t>
            </a:r>
            <a:endParaRPr lang="en-US" sz="3600" b="1" dirty="0">
              <a:solidFill>
                <a:srgbClr val="002060"/>
              </a:solidFill>
              <a:latin typeface="+mn-lt"/>
            </a:endParaRPr>
          </a:p>
        </p:txBody>
      </p:sp>
    </p:spTree>
    <p:extLst>
      <p:ext uri="{BB962C8B-B14F-4D97-AF65-F5344CB8AC3E}">
        <p14:creationId xmlns:p14="http://schemas.microsoft.com/office/powerpoint/2010/main" val="1587245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7</a:t>
            </a:fld>
            <a:endParaRPr lang="en-US" dirty="0">
              <a:solidFill>
                <a:prstClr val="black">
                  <a:tint val="75000"/>
                </a:prstClr>
              </a:solidFill>
            </a:endParaRPr>
          </a:p>
        </p:txBody>
      </p:sp>
      <p:sp>
        <p:nvSpPr>
          <p:cNvPr id="5" name="Rectangle 4"/>
          <p:cNvSpPr/>
          <p:nvPr/>
        </p:nvSpPr>
        <p:spPr>
          <a:xfrm>
            <a:off x="5" y="6505731"/>
            <a:ext cx="9144001" cy="360502"/>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154976"/>
            <a:ext cx="9144000" cy="389738"/>
          </a:xfrm>
          <a:prstGeom prst="rect">
            <a:avLst/>
          </a:prstGeom>
        </p:spPr>
      </p:pic>
      <p:sp>
        <p:nvSpPr>
          <p:cNvPr id="2" name="Rectangle 1"/>
          <p:cNvSpPr/>
          <p:nvPr/>
        </p:nvSpPr>
        <p:spPr>
          <a:xfrm>
            <a:off x="852407" y="1489654"/>
            <a:ext cx="7662944" cy="4616648"/>
          </a:xfrm>
          <a:prstGeom prst="rect">
            <a:avLst/>
          </a:prstGeom>
        </p:spPr>
        <p:txBody>
          <a:bodyPr wrap="square">
            <a:spAutoFit/>
          </a:bodyPr>
          <a:lstStyle/>
          <a:p>
            <a:pPr marL="342900" lvl="0" indent="-342900">
              <a:spcAft>
                <a:spcPts val="1800"/>
              </a:spcAft>
              <a:buFont typeface="Arial" panose="020B0604020202020204" pitchFamily="34" charset="0"/>
              <a:buChar char="•"/>
            </a:pPr>
            <a:r>
              <a:rPr lang="en-US" sz="2400" b="1" dirty="0">
                <a:solidFill>
                  <a:srgbClr val="002060"/>
                </a:solidFill>
              </a:rPr>
              <a:t>Flexibility is provided for States – without the need for a separate application, transfer request, or request for a waiver -- to use existing allocations already made to them under Title III-B, C1, C2, D and E of the Act for disaster relief </a:t>
            </a:r>
          </a:p>
          <a:p>
            <a:pPr marL="342900" lvl="0" indent="-342900">
              <a:spcAft>
                <a:spcPts val="1800"/>
              </a:spcAft>
              <a:buFont typeface="Arial" panose="020B0604020202020204" pitchFamily="34" charset="0"/>
              <a:buChar char="•"/>
            </a:pPr>
            <a:r>
              <a:rPr lang="en-US" sz="2400" b="1" dirty="0">
                <a:solidFill>
                  <a:srgbClr val="002060"/>
                </a:solidFill>
              </a:rPr>
              <a:t>Therefore, service units and individuals served are to be included in and accounted for within the total regular issuance of Title III OAA funding</a:t>
            </a:r>
          </a:p>
          <a:p>
            <a:pPr marL="342900" lvl="0" indent="-342900">
              <a:spcAft>
                <a:spcPts val="1800"/>
              </a:spcAft>
              <a:buFont typeface="Arial" panose="020B0604020202020204" pitchFamily="34" charset="0"/>
              <a:buChar char="•"/>
            </a:pPr>
            <a:r>
              <a:rPr lang="en-US" sz="2400" b="1" dirty="0">
                <a:solidFill>
                  <a:srgbClr val="002060"/>
                </a:solidFill>
              </a:rPr>
              <a:t>Service units must be ‘flagged’ for </a:t>
            </a:r>
            <a:r>
              <a:rPr lang="en-US" sz="2400" b="1" dirty="0" smtClean="0">
                <a:solidFill>
                  <a:srgbClr val="002060"/>
                </a:solidFill>
              </a:rPr>
              <a:t>Major Disaster </a:t>
            </a:r>
            <a:r>
              <a:rPr lang="en-US" sz="2400" b="1" dirty="0">
                <a:solidFill>
                  <a:srgbClr val="002060"/>
                </a:solidFill>
              </a:rPr>
              <a:t>Declaration in order to </a:t>
            </a:r>
            <a:r>
              <a:rPr lang="en-US" sz="2400" b="1" dirty="0" smtClean="0">
                <a:solidFill>
                  <a:srgbClr val="002060"/>
                </a:solidFill>
              </a:rPr>
              <a:t>see </a:t>
            </a:r>
            <a:r>
              <a:rPr lang="en-US" sz="2400" b="1" dirty="0">
                <a:solidFill>
                  <a:srgbClr val="002060"/>
                </a:solidFill>
              </a:rPr>
              <a:t>how many of the total units were identified for </a:t>
            </a:r>
            <a:r>
              <a:rPr lang="en-US" sz="2400" b="1" dirty="0" smtClean="0">
                <a:solidFill>
                  <a:srgbClr val="002060"/>
                </a:solidFill>
              </a:rPr>
              <a:t>MDD </a:t>
            </a:r>
            <a:r>
              <a:rPr lang="en-US" sz="2400" b="1" dirty="0">
                <a:solidFill>
                  <a:srgbClr val="002060"/>
                </a:solidFill>
              </a:rPr>
              <a:t>flexibility     </a:t>
            </a:r>
          </a:p>
        </p:txBody>
      </p:sp>
      <p:sp>
        <p:nvSpPr>
          <p:cNvPr id="8" name="Title 1"/>
          <p:cNvSpPr txBox="1">
            <a:spLocks/>
          </p:cNvSpPr>
          <p:nvPr/>
        </p:nvSpPr>
        <p:spPr>
          <a:xfrm>
            <a:off x="255055" y="305473"/>
            <a:ext cx="8633891" cy="784292"/>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3200" b="1" dirty="0">
                <a:solidFill>
                  <a:srgbClr val="002060"/>
                </a:solidFill>
                <a:latin typeface="+mn-lt"/>
              </a:rPr>
              <a:t>Major Disaster Declaration (MDD</a:t>
            </a:r>
            <a:r>
              <a:rPr lang="en-US" sz="3200" b="1" dirty="0" smtClean="0">
                <a:solidFill>
                  <a:srgbClr val="002060"/>
                </a:solidFill>
                <a:latin typeface="+mn-lt"/>
              </a:rPr>
              <a:t>)</a:t>
            </a:r>
            <a:endParaRPr lang="en-US" sz="3200" b="1" dirty="0">
              <a:solidFill>
                <a:srgbClr val="002060"/>
              </a:solidFill>
              <a:latin typeface="+mn-lt"/>
            </a:endParaRPr>
          </a:p>
        </p:txBody>
      </p:sp>
    </p:spTree>
    <p:extLst>
      <p:ext uri="{BB962C8B-B14F-4D97-AF65-F5344CB8AC3E}">
        <p14:creationId xmlns:p14="http://schemas.microsoft.com/office/powerpoint/2010/main" val="2933836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8</a:t>
            </a:fld>
            <a:endParaRPr lang="en-US" dirty="0">
              <a:solidFill>
                <a:prstClr val="black">
                  <a:tint val="75000"/>
                </a:prstClr>
              </a:solidFill>
            </a:endParaRPr>
          </a:p>
        </p:txBody>
      </p:sp>
      <p:sp>
        <p:nvSpPr>
          <p:cNvPr id="5" name="Rectangle 4"/>
          <p:cNvSpPr/>
          <p:nvPr/>
        </p:nvSpPr>
        <p:spPr>
          <a:xfrm>
            <a:off x="5" y="6505731"/>
            <a:ext cx="9144001" cy="360502"/>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154976"/>
            <a:ext cx="9144000" cy="389738"/>
          </a:xfrm>
          <a:prstGeom prst="rect">
            <a:avLst/>
          </a:prstGeom>
        </p:spPr>
      </p:pic>
      <p:sp>
        <p:nvSpPr>
          <p:cNvPr id="2" name="Rectangle 1"/>
          <p:cNvSpPr/>
          <p:nvPr/>
        </p:nvSpPr>
        <p:spPr>
          <a:xfrm>
            <a:off x="689547" y="1517158"/>
            <a:ext cx="7989758" cy="4385816"/>
          </a:xfrm>
          <a:prstGeom prst="rect">
            <a:avLst/>
          </a:prstGeom>
        </p:spPr>
        <p:txBody>
          <a:bodyPr wrap="square">
            <a:spAutoFit/>
          </a:bodyPr>
          <a:lstStyle/>
          <a:p>
            <a:pPr lvl="0">
              <a:spcAft>
                <a:spcPts val="1800"/>
              </a:spcAft>
            </a:pPr>
            <a:r>
              <a:rPr lang="en-US" sz="2400" b="1" dirty="0">
                <a:solidFill>
                  <a:srgbClr val="002060"/>
                </a:solidFill>
              </a:rPr>
              <a:t>Even though the COVID-19 state of emergency expired on June </a:t>
            </a:r>
            <a:r>
              <a:rPr lang="en-US" sz="2400" b="1" dirty="0" smtClean="0">
                <a:solidFill>
                  <a:srgbClr val="002060"/>
                </a:solidFill>
              </a:rPr>
              <a:t>30th, the </a:t>
            </a:r>
            <a:r>
              <a:rPr lang="en-US" sz="2400" b="1" dirty="0">
                <a:solidFill>
                  <a:srgbClr val="002060"/>
                </a:solidFill>
              </a:rPr>
              <a:t>MDD did not expire. </a:t>
            </a:r>
            <a:r>
              <a:rPr lang="en-US" dirty="0"/>
              <a:t> </a:t>
            </a:r>
            <a:endParaRPr lang="en-US" dirty="0" smtClean="0"/>
          </a:p>
          <a:p>
            <a:pPr lvl="0">
              <a:spcAft>
                <a:spcPts val="1800"/>
              </a:spcAft>
            </a:pPr>
            <a:r>
              <a:rPr lang="en-US" sz="2400" b="1" dirty="0" smtClean="0">
                <a:solidFill>
                  <a:srgbClr val="002060"/>
                </a:solidFill>
              </a:rPr>
              <a:t>To </a:t>
            </a:r>
            <a:r>
              <a:rPr lang="en-US" sz="2400" b="1" dirty="0">
                <a:solidFill>
                  <a:srgbClr val="002060"/>
                </a:solidFill>
              </a:rPr>
              <a:t>assist with the Major Disaster Declaration, we have added a worksheet to the regular AMR </a:t>
            </a:r>
            <a:r>
              <a:rPr lang="en-US" sz="2400" b="1" dirty="0" smtClean="0">
                <a:solidFill>
                  <a:srgbClr val="002060"/>
                </a:solidFill>
              </a:rPr>
              <a:t>entitled </a:t>
            </a:r>
            <a:r>
              <a:rPr lang="en-US" sz="2400" b="1" dirty="0">
                <a:solidFill>
                  <a:srgbClr val="002060"/>
                </a:solidFill>
              </a:rPr>
              <a:t>'COVID-19'.  This is where you will report all of your COVID-19 expenditures related to the funds that you want to use for any COVID-19 activities.  This worksheet has the service columns listed with the funding sources that have been </a:t>
            </a:r>
            <a:r>
              <a:rPr lang="en-US" sz="2400" b="1" dirty="0" smtClean="0">
                <a:solidFill>
                  <a:srgbClr val="002060"/>
                </a:solidFill>
              </a:rPr>
              <a:t>permitted </a:t>
            </a:r>
            <a:r>
              <a:rPr lang="en-US" sz="2400" b="1" dirty="0">
                <a:solidFill>
                  <a:srgbClr val="002060"/>
                </a:solidFill>
              </a:rPr>
              <a:t>open so that you can easily expend the funds as needed.  This sheet is also where you will record the number of units and persons served for COVID-19 related expenses. </a:t>
            </a:r>
          </a:p>
        </p:txBody>
      </p:sp>
      <p:sp>
        <p:nvSpPr>
          <p:cNvPr id="8" name="Title 1"/>
          <p:cNvSpPr txBox="1">
            <a:spLocks/>
          </p:cNvSpPr>
          <p:nvPr/>
        </p:nvSpPr>
        <p:spPr>
          <a:xfrm>
            <a:off x="255055" y="305473"/>
            <a:ext cx="8633891" cy="608928"/>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defTabSz="457200">
              <a:lnSpc>
                <a:spcPct val="100000"/>
              </a:lnSpc>
              <a:spcBef>
                <a:spcPts val="0"/>
              </a:spcBef>
            </a:pPr>
            <a:r>
              <a:rPr lang="en-US" sz="3200" b="1" dirty="0">
                <a:solidFill>
                  <a:srgbClr val="002060"/>
                </a:solidFill>
                <a:latin typeface="Calibri" panose="020F0502020204030204"/>
                <a:ea typeface="+mn-ea"/>
                <a:cs typeface="+mn-cs"/>
              </a:rPr>
              <a:t>Major Disaster Declaration (MDD)</a:t>
            </a:r>
          </a:p>
        </p:txBody>
      </p:sp>
    </p:spTree>
    <p:extLst>
      <p:ext uri="{BB962C8B-B14F-4D97-AF65-F5344CB8AC3E}">
        <p14:creationId xmlns:p14="http://schemas.microsoft.com/office/powerpoint/2010/main" val="3039437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9</a:t>
            </a:fld>
            <a:endParaRPr lang="en-US" dirty="0">
              <a:solidFill>
                <a:prstClr val="black">
                  <a:tint val="75000"/>
                </a:prstClr>
              </a:solidFill>
            </a:endParaRPr>
          </a:p>
        </p:txBody>
      </p:sp>
      <p:sp>
        <p:nvSpPr>
          <p:cNvPr id="5" name="Rectangle 4"/>
          <p:cNvSpPr/>
          <p:nvPr/>
        </p:nvSpPr>
        <p:spPr>
          <a:xfrm>
            <a:off x="5" y="6505731"/>
            <a:ext cx="9144001" cy="360502"/>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154976"/>
            <a:ext cx="9144000" cy="389738"/>
          </a:xfrm>
          <a:prstGeom prst="rect">
            <a:avLst/>
          </a:prstGeom>
        </p:spPr>
      </p:pic>
      <p:sp>
        <p:nvSpPr>
          <p:cNvPr id="2" name="Rectangle 1"/>
          <p:cNvSpPr/>
          <p:nvPr/>
        </p:nvSpPr>
        <p:spPr>
          <a:xfrm>
            <a:off x="444137" y="1339597"/>
            <a:ext cx="8556172" cy="4401205"/>
          </a:xfrm>
          <a:prstGeom prst="rect">
            <a:avLst/>
          </a:prstGeom>
        </p:spPr>
        <p:txBody>
          <a:bodyPr wrap="square">
            <a:spAutoFit/>
          </a:bodyPr>
          <a:lstStyle/>
          <a:p>
            <a:pPr marL="342900" lvl="0" indent="-342900">
              <a:spcAft>
                <a:spcPts val="1800"/>
              </a:spcAft>
              <a:buFont typeface="Arial" panose="020B0604020202020204" pitchFamily="34" charset="0"/>
              <a:buChar char="•"/>
            </a:pPr>
            <a:r>
              <a:rPr lang="en-US" sz="2000" b="1" dirty="0">
                <a:solidFill>
                  <a:srgbClr val="002060"/>
                </a:solidFill>
              </a:rPr>
              <a:t>Service units and individuals served using ‘Families First’ must be entered separately and reported separately from other units entry </a:t>
            </a:r>
            <a:endParaRPr lang="en-US" sz="2000" b="1" dirty="0" smtClean="0">
              <a:solidFill>
                <a:srgbClr val="002060"/>
              </a:solidFill>
            </a:endParaRPr>
          </a:p>
          <a:p>
            <a:pPr marL="342900" lvl="0" indent="-342900">
              <a:spcAft>
                <a:spcPts val="1800"/>
              </a:spcAft>
              <a:buFont typeface="Arial" panose="020B0604020202020204" pitchFamily="34" charset="0"/>
              <a:buChar char="•"/>
            </a:pPr>
            <a:r>
              <a:rPr lang="en-US" sz="2000" b="1" dirty="0" smtClean="0">
                <a:solidFill>
                  <a:srgbClr val="002060"/>
                </a:solidFill>
              </a:rPr>
              <a:t>Service </a:t>
            </a:r>
            <a:r>
              <a:rPr lang="en-US" sz="2000" b="1" dirty="0">
                <a:solidFill>
                  <a:srgbClr val="002060"/>
                </a:solidFill>
              </a:rPr>
              <a:t>units and individuals served using ‘CARES Act’ </a:t>
            </a:r>
            <a:r>
              <a:rPr lang="en-US" sz="2000" b="1" dirty="0" smtClean="0">
                <a:solidFill>
                  <a:srgbClr val="002060"/>
                </a:solidFill>
              </a:rPr>
              <a:t>must </a:t>
            </a:r>
            <a:r>
              <a:rPr lang="en-US" sz="2000" b="1" dirty="0">
                <a:solidFill>
                  <a:srgbClr val="002060"/>
                </a:solidFill>
              </a:rPr>
              <a:t>be entered separately and reported separately from other units entry </a:t>
            </a:r>
            <a:endParaRPr lang="en-US" sz="2000" b="1" dirty="0" smtClean="0">
              <a:solidFill>
                <a:srgbClr val="002060"/>
              </a:solidFill>
            </a:endParaRPr>
          </a:p>
          <a:p>
            <a:pPr marL="342900" lvl="0" indent="-342900">
              <a:spcAft>
                <a:spcPts val="1800"/>
              </a:spcAft>
              <a:buFont typeface="Arial" panose="020B0604020202020204" pitchFamily="34" charset="0"/>
              <a:buChar char="•"/>
            </a:pPr>
            <a:r>
              <a:rPr lang="en-US" sz="2000" b="1" dirty="0" smtClean="0">
                <a:solidFill>
                  <a:srgbClr val="002060"/>
                </a:solidFill>
              </a:rPr>
              <a:t>Service </a:t>
            </a:r>
            <a:r>
              <a:rPr lang="en-US" sz="2000" b="1" dirty="0">
                <a:solidFill>
                  <a:srgbClr val="002060"/>
                </a:solidFill>
              </a:rPr>
              <a:t>units and individuals served using </a:t>
            </a:r>
            <a:r>
              <a:rPr lang="en-US" sz="2000" b="1" dirty="0" smtClean="0">
                <a:solidFill>
                  <a:srgbClr val="002060"/>
                </a:solidFill>
              </a:rPr>
              <a:t>‘Supplemental Nutrition’ </a:t>
            </a:r>
            <a:r>
              <a:rPr lang="en-US" sz="2000" b="1" dirty="0">
                <a:solidFill>
                  <a:srgbClr val="002060"/>
                </a:solidFill>
              </a:rPr>
              <a:t>must be entered separately and reported separately from other units </a:t>
            </a:r>
            <a:r>
              <a:rPr lang="en-US" sz="2000" b="1" dirty="0" smtClean="0">
                <a:solidFill>
                  <a:srgbClr val="002060"/>
                </a:solidFill>
              </a:rPr>
              <a:t>entry</a:t>
            </a:r>
          </a:p>
          <a:p>
            <a:pPr marL="342900" lvl="0" indent="-342900">
              <a:spcAft>
                <a:spcPts val="1800"/>
              </a:spcAft>
              <a:buFont typeface="Arial" panose="020B0604020202020204" pitchFamily="34" charset="0"/>
              <a:buChar char="•"/>
            </a:pPr>
            <a:r>
              <a:rPr lang="en-US" sz="2000" b="1" dirty="0" smtClean="0">
                <a:solidFill>
                  <a:srgbClr val="002060"/>
                </a:solidFill>
              </a:rPr>
              <a:t>Service </a:t>
            </a:r>
            <a:r>
              <a:rPr lang="en-US" sz="2000" b="1" dirty="0">
                <a:solidFill>
                  <a:srgbClr val="002060"/>
                </a:solidFill>
              </a:rPr>
              <a:t>units and individuals served using </a:t>
            </a:r>
            <a:r>
              <a:rPr lang="en-US" sz="2000" b="1" dirty="0" smtClean="0">
                <a:solidFill>
                  <a:srgbClr val="002060"/>
                </a:solidFill>
              </a:rPr>
              <a:t>‘Vaccine Access’ must </a:t>
            </a:r>
            <a:r>
              <a:rPr lang="en-US" sz="2000" b="1" dirty="0">
                <a:solidFill>
                  <a:srgbClr val="002060"/>
                </a:solidFill>
              </a:rPr>
              <a:t>be entered separately and reported separately from other units entry</a:t>
            </a:r>
          </a:p>
          <a:p>
            <a:pPr marL="342900" lvl="0" indent="-342900">
              <a:spcAft>
                <a:spcPts val="1800"/>
              </a:spcAft>
              <a:buFont typeface="Arial" panose="020B0604020202020204" pitchFamily="34" charset="0"/>
              <a:buChar char="•"/>
            </a:pPr>
            <a:r>
              <a:rPr lang="en-US" sz="2000" b="1" dirty="0">
                <a:solidFill>
                  <a:srgbClr val="002060"/>
                </a:solidFill>
              </a:rPr>
              <a:t>Service units and individuals served where the flexibility under the </a:t>
            </a:r>
            <a:r>
              <a:rPr lang="en-US" sz="2000" b="1" dirty="0" smtClean="0">
                <a:solidFill>
                  <a:srgbClr val="002060"/>
                </a:solidFill>
              </a:rPr>
              <a:t>Major Disaster </a:t>
            </a:r>
            <a:r>
              <a:rPr lang="en-US" sz="2000" b="1" dirty="0">
                <a:solidFill>
                  <a:srgbClr val="002060"/>
                </a:solidFill>
              </a:rPr>
              <a:t>Declaration is </a:t>
            </a:r>
            <a:r>
              <a:rPr lang="en-US" sz="2000" b="1" dirty="0" smtClean="0">
                <a:solidFill>
                  <a:srgbClr val="002060"/>
                </a:solidFill>
              </a:rPr>
              <a:t>utilized </a:t>
            </a:r>
            <a:r>
              <a:rPr lang="en-US" sz="2000" b="1" dirty="0">
                <a:solidFill>
                  <a:srgbClr val="002060"/>
                </a:solidFill>
              </a:rPr>
              <a:t>must be ‘flagged’ in order to see what portion of the grand total of service units was under </a:t>
            </a:r>
            <a:r>
              <a:rPr lang="en-US" sz="2000" b="1" dirty="0" smtClean="0">
                <a:solidFill>
                  <a:srgbClr val="002060"/>
                </a:solidFill>
              </a:rPr>
              <a:t>the MDD </a:t>
            </a:r>
            <a:r>
              <a:rPr lang="en-US" sz="2000" b="1" dirty="0">
                <a:solidFill>
                  <a:srgbClr val="002060"/>
                </a:solidFill>
              </a:rPr>
              <a:t>flexibility    </a:t>
            </a:r>
          </a:p>
        </p:txBody>
      </p:sp>
      <p:sp>
        <p:nvSpPr>
          <p:cNvPr id="8" name="Title 1"/>
          <p:cNvSpPr txBox="1">
            <a:spLocks/>
          </p:cNvSpPr>
          <p:nvPr/>
        </p:nvSpPr>
        <p:spPr>
          <a:xfrm>
            <a:off x="255055" y="305473"/>
            <a:ext cx="8633891" cy="608928"/>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3200" b="1" dirty="0" smtClean="0">
                <a:solidFill>
                  <a:srgbClr val="002060"/>
                </a:solidFill>
                <a:latin typeface="+mn-lt"/>
              </a:rPr>
              <a:t>In Summary</a:t>
            </a:r>
            <a:endParaRPr lang="en-US" sz="3200" b="1" dirty="0">
              <a:solidFill>
                <a:srgbClr val="002060"/>
              </a:solidFill>
              <a:latin typeface="+mn-lt"/>
            </a:endParaRPr>
          </a:p>
        </p:txBody>
      </p:sp>
    </p:spTree>
    <p:extLst>
      <p:ext uri="{BB962C8B-B14F-4D97-AF65-F5344CB8AC3E}">
        <p14:creationId xmlns:p14="http://schemas.microsoft.com/office/powerpoint/2010/main" val="3676324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itle White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 id="{602511F8-8F4B-3E49-97A6-70DBEDABE263}" vid="{0E89A20F-DB78-2342-A80C-C1D2919D228B}"/>
    </a:ext>
  </a:extLst>
</a:theme>
</file>

<file path=ppt/theme/theme3.xml><?xml version="1.0" encoding="utf-8"?>
<a:theme xmlns:a="http://schemas.openxmlformats.org/drawingml/2006/main" name="Advocat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C3AA33F5-1F2F-4823-9D19-BCB80B31F1DF}"/>
    </a:ext>
  </a:extLst>
</a:theme>
</file>

<file path=ppt/theme/theme4.xml><?xml version="1.0" encoding="utf-8"?>
<a:theme xmlns:a="http://schemas.openxmlformats.org/drawingml/2006/main" name="Establish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1A39925D-70D7-4629-BEFB-3778781CB510}"/>
    </a:ext>
  </a:extLst>
</a:theme>
</file>

<file path=ppt/theme/theme5.xml><?xml version="1.0" encoding="utf-8"?>
<a:theme xmlns:a="http://schemas.openxmlformats.org/drawingml/2006/main" name="Innovat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4B912B5F-8FFE-43B1-9391-46D7DCB27486}"/>
    </a:ext>
  </a:extLst>
</a:theme>
</file>

<file path=ppt/theme/theme6.xml><?xml version="1.0" encoding="utf-8"?>
<a:theme xmlns:a="http://schemas.openxmlformats.org/drawingml/2006/main" name="2_Title White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 id="{602511F8-8F4B-3E49-97A6-70DBEDABE263}" vid="{0E89A20F-DB78-2342-A80C-C1D2919D228B}"/>
    </a:ext>
  </a:extLst>
</a:theme>
</file>

<file path=ppt/theme/theme7.xml><?xml version="1.0" encoding="utf-8"?>
<a:theme xmlns:a="http://schemas.openxmlformats.org/drawingml/2006/main" name="1_Advocat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C3AA33F5-1F2F-4823-9D19-BCB80B31F1DF}"/>
    </a:ext>
  </a:extLst>
</a:theme>
</file>

<file path=ppt/theme/theme8.xml><?xml version="1.0" encoding="utf-8"?>
<a:theme xmlns:a="http://schemas.openxmlformats.org/drawingml/2006/main" name="1_Establish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1A39925D-70D7-4629-BEFB-3778781CB510}"/>
    </a:ext>
  </a:extLst>
</a:theme>
</file>

<file path=ppt/theme/theme9.xml><?xml version="1.0" encoding="utf-8"?>
<a:theme xmlns:a="http://schemas.openxmlformats.org/drawingml/2006/main" name="1_Innovat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4B912B5F-8FFE-43B1-9391-46D7DCB2748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0e571ce1-07d3-4480-bf75-fb9c6ac3b3af">Financial Management</Category>
    <PublishingExpirationDate xmlns="http://schemas.microsoft.com/sharepoint/v3" xsi:nil="true"/>
    <PublishingStartDate xmlns="http://schemas.microsoft.com/sharepoint/v3" xsi:nil="true"/>
    <_dlc_DocId xmlns="89461f00-0b74-46d7-ba90-7a84aa4e2ee4">NKAHMF2WWKTP-54631402-1146</_dlc_DocId>
    <_dlc_DocIdUrl xmlns="89461f00-0b74-46d7-ba90-7a84aa4e2ee4">
      <Url>https://sharepoint.wwrc.net/VDAproviders/_layouts/15/DocIdRedir.aspx?ID=NKAHMF2WWKTP-54631402-1146</Url>
      <Description>NKAHMF2WWKTP-54631402-1146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FCDC26EE72F728479819838AE2A89E7E" ma:contentTypeVersion="8" ma:contentTypeDescription="Create a new document." ma:contentTypeScope="" ma:versionID="e9f060826e199e8edf1495c789afbff0">
  <xsd:schema xmlns:xsd="http://www.w3.org/2001/XMLSchema" xmlns:xs="http://www.w3.org/2001/XMLSchema" xmlns:p="http://schemas.microsoft.com/office/2006/metadata/properties" xmlns:ns1="http://schemas.microsoft.com/sharepoint/v3" xmlns:ns2="89461f00-0b74-46d7-ba90-7a84aa4e2ee4" xmlns:ns3="0e571ce1-07d3-4480-bf75-fb9c6ac3b3af" targetNamespace="http://schemas.microsoft.com/office/2006/metadata/properties" ma:root="true" ma:fieldsID="d97e0804446cc07338b39c8194637cb0" ns1:_="" ns2:_="" ns3:_="">
    <xsd:import namespace="http://schemas.microsoft.com/sharepoint/v3"/>
    <xsd:import namespace="89461f00-0b74-46d7-ba90-7a84aa4e2ee4"/>
    <xsd:import namespace="0e571ce1-07d3-4480-bf75-fb9c6ac3b3af"/>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461f00-0b74-46d7-ba90-7a84aa4e2ee4"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e571ce1-07d3-4480-bf75-fb9c6ac3b3af" elementFormDefault="qualified">
    <xsd:import namespace="http://schemas.microsoft.com/office/2006/documentManagement/types"/>
    <xsd:import namespace="http://schemas.microsoft.com/office/infopath/2007/PartnerControls"/>
    <xsd:element name="Category" ma:index="7" nillable="true" ma:displayName="Category" ma:internalName="Category"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F0D5B5-743A-49B5-AD08-184A196BC44B}"/>
</file>

<file path=customXml/itemProps2.xml><?xml version="1.0" encoding="utf-8"?>
<ds:datastoreItem xmlns:ds="http://schemas.openxmlformats.org/officeDocument/2006/customXml" ds:itemID="{9A0FB7B8-C193-4681-94DC-44DDE7364A51}"/>
</file>

<file path=customXml/itemProps3.xml><?xml version="1.0" encoding="utf-8"?>
<ds:datastoreItem xmlns:ds="http://schemas.openxmlformats.org/officeDocument/2006/customXml" ds:itemID="{8B11A8C6-4F4E-4EFC-B82A-06A9EBBF0D7D}"/>
</file>

<file path=customXml/itemProps4.xml><?xml version="1.0" encoding="utf-8"?>
<ds:datastoreItem xmlns:ds="http://schemas.openxmlformats.org/officeDocument/2006/customXml" ds:itemID="{9564E5AB-3B4A-4030-825D-0ECC6B46BF27}"/>
</file>

<file path=customXml/itemProps5.xml><?xml version="1.0" encoding="utf-8"?>
<ds:datastoreItem xmlns:ds="http://schemas.openxmlformats.org/officeDocument/2006/customXml" ds:itemID="{DE48B149-47F9-4552-B1F6-15915EE6F88A}"/>
</file>

<file path=docProps/app.xml><?xml version="1.0" encoding="utf-8"?>
<Properties xmlns="http://schemas.openxmlformats.org/officeDocument/2006/extended-properties" xmlns:vt="http://schemas.openxmlformats.org/officeDocument/2006/docPropsVTypes">
  <Template>Office Theme</Template>
  <TotalTime>3363</TotalTime>
  <Words>2336</Words>
  <Application>Microsoft Office PowerPoint</Application>
  <PresentationFormat>On-screen Show (4:3)</PresentationFormat>
  <Paragraphs>260</Paragraphs>
  <Slides>24</Slides>
  <Notes>24</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24</vt:i4>
      </vt:variant>
    </vt:vector>
  </HeadingPairs>
  <TitlesOfParts>
    <vt:vector size="39" baseType="lpstr">
      <vt:lpstr>Arial</vt:lpstr>
      <vt:lpstr>Calibri</vt:lpstr>
      <vt:lpstr>Calibri Light</vt:lpstr>
      <vt:lpstr>Cooper Hewitt Book</vt:lpstr>
      <vt:lpstr>Cooper Hewitt Semibold</vt:lpstr>
      <vt:lpstr>Times New Roman</vt:lpstr>
      <vt:lpstr>Office Theme</vt:lpstr>
      <vt:lpstr>1_Title White Background</vt:lpstr>
      <vt:lpstr>Advocating Slides</vt:lpstr>
      <vt:lpstr>Establishing Slides</vt:lpstr>
      <vt:lpstr>Innovating Slides</vt:lpstr>
      <vt:lpstr>2_Title White Background</vt:lpstr>
      <vt:lpstr>1_Advocating Slides</vt:lpstr>
      <vt:lpstr>1_Establishing Slides</vt:lpstr>
      <vt:lpstr>1_Innovating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 Lunch and Learn DARS - V4A Presentation 9-16-2021</dc:title>
  <dc:creator>Boggs, Wendy (DARS)</dc:creator>
  <cp:lastModifiedBy>Brinkley, Tanya (DARS)</cp:lastModifiedBy>
  <cp:revision>309</cp:revision>
  <cp:lastPrinted>2021-09-16T12:41:13Z</cp:lastPrinted>
  <dcterms:created xsi:type="dcterms:W3CDTF">2018-06-04T12:29:50Z</dcterms:created>
  <dcterms:modified xsi:type="dcterms:W3CDTF">2021-09-16T13:04:06Z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0x010100FCDC26EE72F728479819838AE2A89E7E</vt:lpwstr>
  </property>
  <property fmtid="{D5CDD505-2E9C-101B-9397-08002B2CF9AE}" pid="3" name="_dlc_DocIdItemGuid">
    <vt:lpwstr>894e0fec-3975-41ef-9fb9-375dbe27fbf4</vt:lpwstr>
  </property>
</Properties>
</file>